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6" r:id="rId4"/>
    <p:sldId id="274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3" r:id="rId13"/>
    <p:sldId id="286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4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48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E5F0-BE47-AA4B-B711-CE95FEAE6CB4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355C-EBC2-A54B-8C50-F7FA4FC587B3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638-1780-A345-9DFD-6818C67C8485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6C58-8334-684D-AFF2-1D9A4FC37BCB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CD7F-B2D9-884E-8602-06F9F680B2EA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994-51D3-D04B-9B1E-DEB9F3447DB4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C3EC-D6BB-EA4C-AEAB-2D1B28E61769}" type="datetime1">
              <a:rPr lang="de-CH" smtClean="0"/>
              <a:t>23.03.17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5B85-C8DF-554D-ABCB-81FF844A33A7}" type="datetime1">
              <a:rPr lang="de-CH" smtClean="0"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7E9F-63F7-1945-84C4-3922B2CD5AFB}" type="datetime1">
              <a:rPr lang="de-CH" smtClean="0"/>
              <a:t>23.03.17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BDA7-38FA-034D-BECF-412B7A0D161B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F97B-E3B5-9140-8737-1B2C01EF8286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376A-41A2-CB47-9A43-C24F462A5976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917104"/>
            <a:ext cx="7846640" cy="4482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</a:t>
            </a: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Englisch</a:t>
            </a:r>
            <a:endParaRPr kumimoji="0" lang="de-DE" altLang="de-DE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de-CH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CH" altLang="de-DE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tenses</a:t>
            </a:r>
            <a:r>
              <a:rPr kumimoji="0" lang="de-CH" altLang="de-DE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de-CH" altLang="de-DE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future</a:t>
            </a:r>
            <a:r>
              <a:rPr kumimoji="0" lang="de-CH" altLang="de-DE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CH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meaning</a:t>
            </a:r>
            <a:endParaRPr kumimoji="0" lang="de-CH" altLang="de-DE" sz="4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CH" sz="4200" i="1" dirty="0" smtClean="0">
                <a:latin typeface="+mj-lt"/>
                <a:ea typeface="+mj-ea"/>
                <a:cs typeface="+mj-cs"/>
              </a:rPr>
              <a:t>will-future</a:t>
            </a: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CH" sz="4200" i="1" dirty="0" err="1" smtClean="0">
                <a:latin typeface="+mj-lt"/>
                <a:ea typeface="+mj-ea"/>
                <a:cs typeface="+mj-cs"/>
              </a:rPr>
              <a:t>going</a:t>
            </a:r>
            <a:r>
              <a:rPr lang="de-CH" sz="4200" i="1" dirty="0" smtClean="0">
                <a:latin typeface="+mj-lt"/>
                <a:ea typeface="+mj-ea"/>
                <a:cs typeface="+mj-cs"/>
              </a:rPr>
              <a:t> </a:t>
            </a:r>
            <a:r>
              <a:rPr lang="de-CH" sz="4200" i="1" dirty="0" err="1" smtClean="0">
                <a:latin typeface="+mj-lt"/>
                <a:ea typeface="+mj-ea"/>
                <a:cs typeface="+mj-cs"/>
              </a:rPr>
              <a:t>to</a:t>
            </a:r>
            <a:r>
              <a:rPr lang="de-CH" sz="4200" i="1" dirty="0" smtClean="0">
                <a:latin typeface="+mj-lt"/>
                <a:ea typeface="+mj-ea"/>
                <a:cs typeface="+mj-cs"/>
              </a:rPr>
              <a:t>-future</a:t>
            </a:r>
            <a:endParaRPr lang="de-CH" sz="4200" dirty="0"/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Untertitel 2"/>
          <p:cNvSpPr txBox="1">
            <a:spLocks/>
          </p:cNvSpPr>
          <p:nvPr/>
        </p:nvSpPr>
        <p:spPr>
          <a:xfrm>
            <a:off x="1384300" y="5359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will-future (4)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20661" y="1743364"/>
            <a:ext cx="8297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Shall</a:t>
            </a:r>
            <a:r>
              <a:rPr lang="de-DE" sz="2800" b="1" dirty="0" smtClean="0"/>
              <a:t> I /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... ? </a:t>
            </a:r>
            <a:r>
              <a:rPr lang="de-DE" sz="2800" dirty="0" smtClean="0"/>
              <a:t>= Do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think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good</a:t>
            </a:r>
            <a:r>
              <a:rPr lang="de-DE" sz="2800" dirty="0" smtClean="0"/>
              <a:t> </a:t>
            </a:r>
            <a:r>
              <a:rPr lang="de-DE" sz="2800" dirty="0" err="1" smtClean="0"/>
              <a:t>idea</a:t>
            </a:r>
            <a:r>
              <a:rPr lang="de-DE" sz="2800" dirty="0" smtClean="0"/>
              <a:t>?</a:t>
            </a:r>
          </a:p>
          <a:p>
            <a:endParaRPr lang="de-DE" sz="2800" b="1" dirty="0"/>
          </a:p>
          <a:p>
            <a:r>
              <a:rPr lang="de-DE" sz="2800" dirty="0" smtClean="0"/>
              <a:t>-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I </a:t>
            </a:r>
            <a:r>
              <a:rPr lang="de-DE" sz="2800" b="1" dirty="0" err="1" smtClean="0"/>
              <a:t>phone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de-DE" sz="2800" dirty="0" err="1" smtClean="0"/>
              <a:t>evening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- </a:t>
            </a:r>
            <a:r>
              <a:rPr lang="de-DE" sz="2800" dirty="0" err="1" smtClean="0"/>
              <a:t>I‘m</a:t>
            </a:r>
            <a:r>
              <a:rPr lang="de-DE" sz="2800" dirty="0" smtClean="0"/>
              <a:t> </a:t>
            </a:r>
            <a:r>
              <a:rPr lang="de-DE" sz="2800" dirty="0" err="1" smtClean="0"/>
              <a:t>going</a:t>
            </a:r>
            <a:r>
              <a:rPr lang="de-DE" sz="2800" dirty="0" smtClean="0"/>
              <a:t> out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dinner</a:t>
            </a:r>
            <a:r>
              <a:rPr lang="de-DE" sz="2800" dirty="0" smtClean="0"/>
              <a:t>. </a:t>
            </a: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I </a:t>
            </a:r>
            <a:r>
              <a:rPr lang="de-DE" sz="2800" b="1" dirty="0" err="1" smtClean="0"/>
              <a:t>wear</a:t>
            </a:r>
            <a:r>
              <a:rPr lang="de-DE" sz="2800" dirty="0"/>
              <a:t>?</a:t>
            </a:r>
            <a:endParaRPr lang="de-DE" sz="2800" b="1" dirty="0" smtClean="0"/>
          </a:p>
          <a:p>
            <a:r>
              <a:rPr lang="de-DE" sz="2800" dirty="0" smtClean="0"/>
              <a:t>- </a:t>
            </a:r>
            <a:r>
              <a:rPr lang="de-DE" sz="2800" dirty="0" err="1" smtClean="0"/>
              <a:t>It‘s</a:t>
            </a:r>
            <a:r>
              <a:rPr lang="de-DE" sz="2800" dirty="0" smtClean="0"/>
              <a:t> </a:t>
            </a:r>
            <a:r>
              <a:rPr lang="de-DE" sz="2800" dirty="0" err="1" smtClean="0"/>
              <a:t>sunny</a:t>
            </a:r>
            <a:r>
              <a:rPr lang="de-DE" sz="2800" dirty="0" smtClean="0"/>
              <a:t> outside.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</a:t>
            </a:r>
            <a:r>
              <a:rPr lang="de-DE" sz="2800" b="1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r>
              <a:rPr lang="de-DE" sz="2800" dirty="0" err="1" smtClean="0"/>
              <a:t>walk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- </a:t>
            </a:r>
            <a:r>
              <a:rPr lang="de-DE" sz="2800" dirty="0" err="1" smtClean="0"/>
              <a:t>Let‘s</a:t>
            </a:r>
            <a:r>
              <a:rPr lang="de-DE" sz="2800" dirty="0" smtClean="0"/>
              <a:t> </a:t>
            </a:r>
            <a:r>
              <a:rPr lang="de-DE" sz="2800" dirty="0" err="1" smtClean="0"/>
              <a:t>go</a:t>
            </a:r>
            <a:r>
              <a:rPr lang="de-DE" sz="2800" dirty="0" smtClean="0"/>
              <a:t> </a:t>
            </a:r>
            <a:r>
              <a:rPr lang="de-DE" sz="2800" dirty="0" err="1" smtClean="0"/>
              <a:t>have</a:t>
            </a:r>
            <a:r>
              <a:rPr lang="de-DE" sz="2800" dirty="0" smtClean="0"/>
              <a:t> a </a:t>
            </a:r>
            <a:r>
              <a:rPr lang="de-DE" sz="2800" dirty="0" err="1" smtClean="0"/>
              <a:t>coffee</a:t>
            </a:r>
            <a:r>
              <a:rPr lang="de-DE" sz="2800" dirty="0" smtClean="0"/>
              <a:t>. – OK, </a:t>
            </a:r>
            <a:r>
              <a:rPr lang="de-DE" sz="2800" dirty="0" err="1" smtClean="0"/>
              <a:t>where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meet</a:t>
            </a:r>
            <a:r>
              <a:rPr lang="de-DE" sz="2800" dirty="0" smtClean="0"/>
              <a:t>?</a:t>
            </a: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i="1" dirty="0" err="1" smtClean="0"/>
              <a:t>going</a:t>
            </a:r>
            <a:r>
              <a:rPr lang="de-CH" b="1" i="1" dirty="0" smtClean="0"/>
              <a:t> </a:t>
            </a:r>
            <a:r>
              <a:rPr lang="de-CH" b="1" i="1" dirty="0" err="1" smtClean="0"/>
              <a:t>to</a:t>
            </a:r>
            <a:r>
              <a:rPr lang="de-CH" b="1" dirty="0" smtClean="0"/>
              <a:t>-future </a:t>
            </a:r>
            <a:r>
              <a:rPr lang="de-CH" b="1" dirty="0" err="1" smtClean="0"/>
              <a:t>or</a:t>
            </a:r>
            <a:r>
              <a:rPr lang="de-CH" b="1" dirty="0" smtClean="0"/>
              <a:t> </a:t>
            </a:r>
            <a:r>
              <a:rPr lang="de-CH" b="1" i="1" dirty="0" smtClean="0"/>
              <a:t>will</a:t>
            </a:r>
            <a:r>
              <a:rPr lang="de-CH" b="1" dirty="0" smtClean="0"/>
              <a:t>-future ?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20661" y="1462703"/>
            <a:ext cx="82977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a) </a:t>
            </a:r>
            <a:r>
              <a:rPr lang="de-DE" sz="2400" b="1" i="1" dirty="0" err="1" smtClean="0"/>
              <a:t>going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to</a:t>
            </a:r>
            <a:r>
              <a:rPr lang="de-DE" sz="2400" b="1" i="1" dirty="0" smtClean="0"/>
              <a:t>-</a:t>
            </a:r>
            <a:r>
              <a:rPr lang="de-DE" sz="2400" b="1" dirty="0" smtClean="0"/>
              <a:t>future:</a:t>
            </a:r>
          </a:p>
          <a:p>
            <a:pPr marL="457200" indent="-457200">
              <a:buFontTx/>
              <a:buChar char="-"/>
            </a:pP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already</a:t>
            </a:r>
            <a:r>
              <a:rPr lang="de-DE" sz="2400" dirty="0" smtClean="0"/>
              <a:t> </a:t>
            </a:r>
            <a:r>
              <a:rPr lang="de-DE" sz="2400" dirty="0" err="1" smtClean="0"/>
              <a:t>decided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do </a:t>
            </a:r>
            <a:r>
              <a:rPr lang="de-DE" sz="2400" dirty="0" err="1" smtClean="0"/>
              <a:t>something</a:t>
            </a:r>
            <a:r>
              <a:rPr lang="de-DE" sz="2400" dirty="0" smtClean="0"/>
              <a:t>.</a:t>
            </a:r>
          </a:p>
          <a:p>
            <a:r>
              <a:rPr lang="de-DE" sz="2400" i="1" dirty="0" smtClean="0">
                <a:sym typeface="Wingdings"/>
              </a:rPr>
              <a:t> </a:t>
            </a:r>
            <a:r>
              <a:rPr lang="de-DE" sz="2400" i="1" dirty="0" smtClean="0"/>
              <a:t>I am </a:t>
            </a:r>
            <a:r>
              <a:rPr lang="de-DE" sz="2400" i="1" dirty="0" err="1" smtClean="0"/>
              <a:t>going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buy</a:t>
            </a:r>
            <a:r>
              <a:rPr lang="de-DE" sz="2400" i="1" dirty="0" smtClean="0"/>
              <a:t> a </a:t>
            </a:r>
            <a:r>
              <a:rPr lang="de-DE" sz="2400" i="1" dirty="0" err="1" smtClean="0"/>
              <a:t>new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car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next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week</a:t>
            </a:r>
            <a:r>
              <a:rPr lang="de-DE" sz="2400" i="1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400" dirty="0" err="1" smtClean="0"/>
              <a:t>Knowledge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future</a:t>
            </a:r>
            <a:r>
              <a:rPr lang="de-DE" sz="2400" dirty="0" smtClean="0"/>
              <a:t>.</a:t>
            </a:r>
          </a:p>
          <a:p>
            <a:r>
              <a:rPr lang="de-DE" sz="2400" i="1" dirty="0" smtClean="0">
                <a:sym typeface="Wingdings"/>
              </a:rPr>
              <a:t> </a:t>
            </a:r>
            <a:r>
              <a:rPr lang="de-DE" sz="2400" i="1" dirty="0" smtClean="0"/>
              <a:t>Look </a:t>
            </a:r>
            <a:r>
              <a:rPr lang="de-DE" sz="2400" i="1" dirty="0" err="1" smtClean="0"/>
              <a:t>at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those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black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clouds</a:t>
            </a:r>
            <a:r>
              <a:rPr lang="de-DE" sz="2400" i="1" dirty="0" smtClean="0"/>
              <a:t>. </a:t>
            </a:r>
            <a:r>
              <a:rPr lang="de-DE" sz="2400" i="1" dirty="0" err="1" smtClean="0"/>
              <a:t>It‘s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going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to</a:t>
            </a:r>
            <a:r>
              <a:rPr lang="de-DE" sz="2400" i="1" dirty="0" smtClean="0"/>
              <a:t> rain.</a:t>
            </a:r>
          </a:p>
          <a:p>
            <a:pPr marL="457200" indent="-457200">
              <a:buFontTx/>
              <a:buChar char="-"/>
            </a:pPr>
            <a:endParaRPr lang="de-DE" sz="1600" i="1" dirty="0"/>
          </a:p>
          <a:p>
            <a:r>
              <a:rPr lang="de-DE" sz="2400" b="1" dirty="0" smtClean="0"/>
              <a:t>b) </a:t>
            </a:r>
            <a:r>
              <a:rPr lang="de-DE" sz="2400" b="1" i="1" dirty="0" smtClean="0"/>
              <a:t>will-</a:t>
            </a:r>
            <a:r>
              <a:rPr lang="de-DE" sz="2400" b="1" dirty="0" smtClean="0"/>
              <a:t>future:</a:t>
            </a:r>
          </a:p>
          <a:p>
            <a:pPr marL="457200" indent="-457200">
              <a:buFontTx/>
              <a:buChar char="-"/>
            </a:pPr>
            <a:r>
              <a:rPr lang="de-DE" sz="2400" dirty="0" err="1" smtClean="0"/>
              <a:t>Idea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future</a:t>
            </a:r>
            <a:r>
              <a:rPr lang="de-DE" sz="2400" dirty="0" smtClean="0"/>
              <a:t>.</a:t>
            </a:r>
          </a:p>
          <a:p>
            <a:r>
              <a:rPr lang="de-DE" sz="2400" dirty="0" smtClean="0">
                <a:sym typeface="Wingdings"/>
              </a:rPr>
              <a:t> </a:t>
            </a:r>
            <a:r>
              <a:rPr lang="de-DE" sz="2400" i="1" dirty="0" err="1" smtClean="0"/>
              <a:t>Let‘s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organise</a:t>
            </a:r>
            <a:r>
              <a:rPr lang="de-DE" sz="2400" i="1" dirty="0" smtClean="0"/>
              <a:t> a </a:t>
            </a:r>
            <a:r>
              <a:rPr lang="de-DE" sz="2400" i="1" dirty="0" err="1" smtClean="0"/>
              <a:t>concert</a:t>
            </a:r>
            <a:r>
              <a:rPr lang="de-DE" sz="2400" i="1" dirty="0" smtClean="0"/>
              <a:t>! – OK, </a:t>
            </a:r>
            <a:r>
              <a:rPr lang="de-DE" sz="2400" i="1" dirty="0" err="1" smtClean="0"/>
              <a:t>we‘ll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invite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three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bands</a:t>
            </a:r>
            <a:r>
              <a:rPr lang="de-DE" sz="2400" i="1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400" dirty="0" err="1" smtClean="0"/>
              <a:t>Prediction</a:t>
            </a:r>
            <a:r>
              <a:rPr lang="de-DE" sz="2400" dirty="0" smtClean="0"/>
              <a:t>.</a:t>
            </a:r>
          </a:p>
          <a:p>
            <a:r>
              <a:rPr lang="de-DE" sz="2400" dirty="0" smtClean="0">
                <a:sym typeface="Wingdings"/>
              </a:rPr>
              <a:t> </a:t>
            </a:r>
            <a:r>
              <a:rPr lang="de-DE" sz="2400" i="1" dirty="0" smtClean="0"/>
              <a:t>On </a:t>
            </a:r>
            <a:r>
              <a:rPr lang="de-DE" sz="2400" i="1" dirty="0" err="1" smtClean="0"/>
              <a:t>Sunday</a:t>
            </a:r>
            <a:r>
              <a:rPr lang="de-DE" sz="2400" i="1" dirty="0" smtClean="0"/>
              <a:t>, </a:t>
            </a:r>
            <a:r>
              <a:rPr lang="de-DE" sz="2400" i="1" dirty="0" err="1" smtClean="0"/>
              <a:t>temperatures</a:t>
            </a:r>
            <a:r>
              <a:rPr lang="de-DE" sz="2400" i="1" dirty="0" smtClean="0"/>
              <a:t> will </a:t>
            </a:r>
            <a:r>
              <a:rPr lang="de-DE" sz="2400" i="1" dirty="0" err="1" smtClean="0"/>
              <a:t>go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up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again</a:t>
            </a:r>
            <a:r>
              <a:rPr lang="de-DE" sz="2400" i="1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400" dirty="0" err="1" smtClean="0"/>
              <a:t>Spontaneous</a:t>
            </a:r>
            <a:r>
              <a:rPr lang="de-DE" sz="2400" dirty="0" smtClean="0"/>
              <a:t> </a:t>
            </a:r>
            <a:r>
              <a:rPr lang="de-DE" sz="2400" dirty="0" err="1" smtClean="0"/>
              <a:t>reaction</a:t>
            </a:r>
            <a:r>
              <a:rPr lang="de-DE" sz="2400" dirty="0" smtClean="0"/>
              <a:t> / </a:t>
            </a:r>
            <a:r>
              <a:rPr lang="de-DE" sz="2400" dirty="0" err="1" smtClean="0"/>
              <a:t>offer</a:t>
            </a:r>
            <a:r>
              <a:rPr lang="de-DE" sz="2400" dirty="0" smtClean="0"/>
              <a:t>.</a:t>
            </a:r>
          </a:p>
          <a:p>
            <a:r>
              <a:rPr lang="de-DE" sz="2400" dirty="0" smtClean="0">
                <a:sym typeface="Wingdings"/>
              </a:rPr>
              <a:t> </a:t>
            </a:r>
            <a:r>
              <a:rPr lang="de-DE" sz="2400" i="1" dirty="0" err="1" smtClean="0"/>
              <a:t>That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bag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looks</a:t>
            </a:r>
            <a:r>
              <a:rPr lang="de-DE" sz="2400" i="1" dirty="0" smtClean="0"/>
              <a:t> heavy! </a:t>
            </a:r>
            <a:r>
              <a:rPr lang="de-DE" sz="2400" i="1" dirty="0" err="1" smtClean="0"/>
              <a:t>I‘ll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help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you</a:t>
            </a:r>
            <a:r>
              <a:rPr lang="de-DE" sz="2400" i="1" dirty="0" smtClean="0"/>
              <a:t>.</a:t>
            </a:r>
          </a:p>
          <a:p>
            <a:pPr marL="457200" indent="-457200">
              <a:buFontTx/>
              <a:buChar char="-"/>
            </a:pPr>
            <a:endParaRPr lang="de-DE" sz="2400" dirty="0" smtClean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book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Units 12-14, p32-37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Murphy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Copies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de-CH" sz="3200" dirty="0" smtClean="0">
                <a:sym typeface="Wingdings" panose="05000000000000000000" pitchFamily="2" charset="2"/>
              </a:rPr>
              <a:t>20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minutes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Optional </a:t>
            </a:r>
            <a:r>
              <a:rPr lang="de-DE" b="1" dirty="0" err="1" smtClean="0"/>
              <a:t>Homework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Write a </a:t>
            </a:r>
            <a:r>
              <a:rPr lang="de-DE" dirty="0" err="1" smtClean="0"/>
              <a:t>letter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articles</a:t>
            </a:r>
            <a:r>
              <a:rPr lang="de-DE" dirty="0" smtClean="0"/>
              <a:t>, </a:t>
            </a:r>
            <a:r>
              <a:rPr lang="de-DE" dirty="0" err="1" smtClean="0"/>
              <a:t>adjectives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smtClean="0"/>
              <a:t>adverbs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lively</a:t>
            </a:r>
            <a:r>
              <a:rPr lang="de-DE" dirty="0" smtClean="0"/>
              <a:t>.</a:t>
            </a:r>
          </a:p>
          <a:p>
            <a:r>
              <a:rPr lang="de-DE" dirty="0" smtClean="0"/>
              <a:t>Write ca. 70-90 </a:t>
            </a:r>
            <a:r>
              <a:rPr lang="de-DE" dirty="0" err="1" smtClean="0"/>
              <a:t>words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Tell </a:t>
            </a:r>
            <a:r>
              <a:rPr lang="de-DE" dirty="0" err="1"/>
              <a:t>me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</a:t>
            </a:r>
            <a:r>
              <a:rPr lang="de-DE" dirty="0" err="1"/>
              <a:t>and</a:t>
            </a:r>
            <a:r>
              <a:rPr lang="de-DE" dirty="0"/>
              <a:t>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;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last </a:t>
            </a:r>
            <a:r>
              <a:rPr lang="de-DE" dirty="0" err="1"/>
              <a:t>week</a:t>
            </a:r>
            <a:r>
              <a:rPr lang="de-DE" dirty="0"/>
              <a:t>;</a:t>
            </a:r>
          </a:p>
          <a:p>
            <a:pPr lvl="1"/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1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b="1" dirty="0" smtClean="0"/>
              <a:t>Repetition: </a:t>
            </a:r>
            <a:r>
              <a:rPr lang="de-CH" b="1" dirty="0" err="1" smtClean="0"/>
              <a:t>present</a:t>
            </a:r>
            <a:r>
              <a:rPr lang="de-CH" b="1" dirty="0" smtClean="0"/>
              <a:t> </a:t>
            </a:r>
            <a:r>
              <a:rPr lang="de-CH" b="1" dirty="0" err="1" smtClean="0"/>
              <a:t>tenses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future</a:t>
            </a:r>
            <a:r>
              <a:rPr lang="de-CH" b="1" dirty="0" smtClean="0"/>
              <a:t> </a:t>
            </a:r>
            <a:r>
              <a:rPr lang="de-CH" b="1" dirty="0" err="1" smtClean="0"/>
              <a:t>meaning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16973" y="2073564"/>
            <a:ext cx="78393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a)	</a:t>
            </a:r>
            <a:r>
              <a:rPr lang="de-DE" sz="2800" b="1" dirty="0" err="1" smtClean="0"/>
              <a:t>present</a:t>
            </a:r>
            <a:r>
              <a:rPr lang="de-DE" sz="2800" b="1" dirty="0" smtClean="0"/>
              <a:t> simple: time </a:t>
            </a:r>
            <a:r>
              <a:rPr lang="de-DE" sz="2800" b="1" dirty="0" err="1" smtClean="0"/>
              <a:t>table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future</a:t>
            </a:r>
            <a:endParaRPr lang="de-DE" sz="2800" b="1" dirty="0" smtClean="0"/>
          </a:p>
          <a:p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refer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fixed</a:t>
            </a:r>
            <a:r>
              <a:rPr lang="de-DE" sz="2800" dirty="0" smtClean="0"/>
              <a:t> time </a:t>
            </a:r>
            <a:r>
              <a:rPr lang="de-DE" sz="2800" dirty="0" err="1" smtClean="0"/>
              <a:t>tables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schedules</a:t>
            </a:r>
            <a:r>
              <a:rPr lang="de-DE" sz="2800" dirty="0" smtClean="0"/>
              <a:t>,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prsent</a:t>
            </a:r>
            <a:r>
              <a:rPr lang="de-DE" sz="2800" dirty="0" smtClean="0"/>
              <a:t> simple </a:t>
            </a:r>
            <a:r>
              <a:rPr lang="de-DE" sz="2800" dirty="0" err="1" smtClean="0"/>
              <a:t>tense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pPr marL="285750" indent="-285750">
              <a:buFontTx/>
              <a:buChar char="-"/>
            </a:pPr>
            <a:r>
              <a:rPr lang="de-DE" sz="2800" dirty="0" err="1" smtClean="0"/>
              <a:t>My</a:t>
            </a:r>
            <a:r>
              <a:rPr lang="de-DE" sz="2800" dirty="0" smtClean="0"/>
              <a:t> </a:t>
            </a:r>
            <a:r>
              <a:rPr lang="de-DE" sz="2800" dirty="0" err="1" smtClean="0"/>
              <a:t>train</a:t>
            </a:r>
            <a:r>
              <a:rPr lang="de-DE" sz="2800" dirty="0" smtClean="0"/>
              <a:t> </a:t>
            </a:r>
            <a:r>
              <a:rPr lang="de-DE" sz="2800" dirty="0" err="1" smtClean="0"/>
              <a:t>leaves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9.15am </a:t>
            </a:r>
            <a:r>
              <a:rPr lang="de-DE" sz="2800" dirty="0" err="1" smtClean="0"/>
              <a:t>tomorrow</a:t>
            </a:r>
            <a:r>
              <a:rPr lang="de-DE" sz="28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does</a:t>
            </a:r>
            <a:r>
              <a:rPr lang="de-DE" sz="2800" dirty="0" smtClean="0"/>
              <a:t> </a:t>
            </a:r>
            <a:r>
              <a:rPr lang="de-DE" sz="2800" dirty="0" err="1" smtClean="0"/>
              <a:t>your</a:t>
            </a:r>
            <a:r>
              <a:rPr lang="de-DE" sz="2800" dirty="0" smtClean="0"/>
              <a:t> plane </a:t>
            </a:r>
            <a:r>
              <a:rPr lang="de-DE" sz="2800" dirty="0" err="1" smtClean="0"/>
              <a:t>arrive</a:t>
            </a:r>
            <a:r>
              <a:rPr lang="de-DE" sz="2800" dirty="0" smtClean="0"/>
              <a:t>? – </a:t>
            </a:r>
            <a:r>
              <a:rPr lang="de-DE" sz="2800" dirty="0" err="1" smtClean="0"/>
              <a:t>At</a:t>
            </a:r>
            <a:r>
              <a:rPr lang="de-DE" sz="2800" dirty="0" smtClean="0"/>
              <a:t> 3.45pm on </a:t>
            </a:r>
            <a:r>
              <a:rPr lang="de-DE" sz="2800" dirty="0" err="1" smtClean="0"/>
              <a:t>Friday</a:t>
            </a:r>
            <a:r>
              <a:rPr lang="de-DE" sz="2800" dirty="0" smtClean="0"/>
              <a:t>.</a:t>
            </a:r>
          </a:p>
          <a:p>
            <a:endParaRPr lang="de-DE" sz="2400" dirty="0" smtClean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68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b="1" dirty="0" smtClean="0"/>
              <a:t>Repetition: </a:t>
            </a:r>
            <a:r>
              <a:rPr lang="de-CH" b="1" dirty="0" err="1" smtClean="0"/>
              <a:t>present</a:t>
            </a:r>
            <a:r>
              <a:rPr lang="de-CH" b="1" dirty="0" smtClean="0"/>
              <a:t> </a:t>
            </a:r>
            <a:r>
              <a:rPr lang="de-CH" b="1" dirty="0" err="1" smtClean="0"/>
              <a:t>tenses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future</a:t>
            </a:r>
            <a:r>
              <a:rPr lang="de-CH" b="1" dirty="0" smtClean="0"/>
              <a:t> </a:t>
            </a:r>
            <a:r>
              <a:rPr lang="de-CH" b="1" dirty="0" err="1" smtClean="0"/>
              <a:t>meaning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2149764"/>
            <a:ext cx="78393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de-DE" sz="2800" b="1" dirty="0" err="1"/>
              <a:t>present</a:t>
            </a:r>
            <a:r>
              <a:rPr lang="de-DE" sz="2800" b="1" dirty="0"/>
              <a:t> </a:t>
            </a:r>
            <a:r>
              <a:rPr lang="de-DE" sz="2800" b="1" dirty="0" err="1"/>
              <a:t>continuous</a:t>
            </a:r>
            <a:r>
              <a:rPr lang="de-DE" sz="2800" b="1" dirty="0"/>
              <a:t>: </a:t>
            </a:r>
            <a:r>
              <a:rPr lang="de-DE" sz="2800" b="1" dirty="0" err="1"/>
              <a:t>arrangements</a:t>
            </a:r>
            <a:endParaRPr lang="de-DE" sz="2800" b="1" dirty="0"/>
          </a:p>
          <a:p>
            <a:r>
              <a:rPr lang="de-DE" sz="2800" dirty="0" err="1"/>
              <a:t>When</a:t>
            </a:r>
            <a:r>
              <a:rPr lang="de-DE" sz="2800" dirty="0"/>
              <a:t>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talk</a:t>
            </a:r>
            <a:r>
              <a:rPr lang="de-DE" sz="2800" dirty="0"/>
              <a:t> </a:t>
            </a:r>
            <a:r>
              <a:rPr lang="de-DE" sz="2800" dirty="0" err="1"/>
              <a:t>about</a:t>
            </a:r>
            <a:r>
              <a:rPr lang="de-DE" sz="2800" dirty="0"/>
              <a:t> an </a:t>
            </a:r>
            <a:r>
              <a:rPr lang="de-DE" sz="2800" dirty="0" err="1"/>
              <a:t>arrangement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u="sng" dirty="0" err="1"/>
              <a:t>near</a:t>
            </a:r>
            <a:r>
              <a:rPr lang="de-DE" sz="2800" u="sng" dirty="0"/>
              <a:t> </a:t>
            </a:r>
            <a:r>
              <a:rPr lang="de-DE" sz="2800" u="sng" dirty="0" err="1"/>
              <a:t>future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present</a:t>
            </a:r>
            <a:r>
              <a:rPr lang="de-DE" sz="2800" dirty="0"/>
              <a:t> </a:t>
            </a:r>
            <a:r>
              <a:rPr lang="de-DE" sz="2800" dirty="0" err="1"/>
              <a:t>continuous</a:t>
            </a:r>
            <a:r>
              <a:rPr lang="de-DE" sz="2800" dirty="0"/>
              <a:t> </a:t>
            </a:r>
            <a:r>
              <a:rPr lang="de-DE" sz="2800" dirty="0" err="1"/>
              <a:t>tense</a:t>
            </a:r>
            <a:r>
              <a:rPr lang="de-DE" sz="2800" dirty="0"/>
              <a:t>. </a:t>
            </a:r>
          </a:p>
          <a:p>
            <a:endParaRPr lang="de-DE" sz="2800" dirty="0"/>
          </a:p>
          <a:p>
            <a:pPr marL="285750" indent="-285750">
              <a:buFontTx/>
              <a:buChar char="-"/>
            </a:pPr>
            <a:r>
              <a:rPr lang="de-DE" sz="2800" dirty="0" err="1"/>
              <a:t>What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doing</a:t>
            </a:r>
            <a:r>
              <a:rPr lang="de-DE" sz="2800" dirty="0"/>
              <a:t> </a:t>
            </a:r>
            <a:r>
              <a:rPr lang="de-DE" sz="2800" dirty="0" err="1"/>
              <a:t>tonight</a:t>
            </a:r>
            <a:r>
              <a:rPr lang="de-DE" sz="2800" dirty="0"/>
              <a:t>? – </a:t>
            </a:r>
            <a:r>
              <a:rPr lang="de-DE" sz="2800" dirty="0" err="1"/>
              <a:t>We‘re</a:t>
            </a:r>
            <a:r>
              <a:rPr lang="de-DE" sz="2800" dirty="0"/>
              <a:t> </a:t>
            </a:r>
            <a:r>
              <a:rPr lang="de-DE" sz="2800" dirty="0" err="1"/>
              <a:t>going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cinema</a:t>
            </a:r>
            <a:r>
              <a:rPr lang="de-DE" sz="2800" dirty="0"/>
              <a:t>.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I am </a:t>
            </a:r>
            <a:r>
              <a:rPr lang="de-DE" sz="2800" dirty="0" err="1"/>
              <a:t>meeting</a:t>
            </a:r>
            <a:r>
              <a:rPr lang="de-DE" sz="2800" dirty="0"/>
              <a:t> </a:t>
            </a:r>
            <a:r>
              <a:rPr lang="de-DE" sz="2800" dirty="0" err="1"/>
              <a:t>my</a:t>
            </a:r>
            <a:r>
              <a:rPr lang="de-DE" sz="2800" dirty="0"/>
              <a:t> </a:t>
            </a:r>
            <a:r>
              <a:rPr lang="de-DE" sz="2800" dirty="0" err="1"/>
              <a:t>broker</a:t>
            </a:r>
            <a:r>
              <a:rPr lang="de-DE" sz="2800" dirty="0"/>
              <a:t> on </a:t>
            </a:r>
            <a:r>
              <a:rPr lang="de-DE" sz="2800" dirty="0" err="1"/>
              <a:t>Thursday</a:t>
            </a:r>
            <a:r>
              <a:rPr lang="de-DE" sz="2800" dirty="0"/>
              <a:t>.</a:t>
            </a:r>
          </a:p>
          <a:p>
            <a:endParaRPr lang="de-DE" sz="2400" dirty="0" smtClean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Murphy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Copies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10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minutes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err="1" smtClean="0"/>
              <a:t>going</a:t>
            </a:r>
            <a:r>
              <a:rPr lang="de-CH" b="1" dirty="0" smtClean="0"/>
              <a:t> </a:t>
            </a:r>
            <a:r>
              <a:rPr lang="de-CH" b="1" dirty="0" err="1" smtClean="0"/>
              <a:t>to</a:t>
            </a:r>
            <a:r>
              <a:rPr lang="de-CH" b="1" dirty="0" smtClean="0"/>
              <a:t>-future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1743364"/>
            <a:ext cx="78393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i="1" dirty="0" err="1" smtClean="0"/>
              <a:t>going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to</a:t>
            </a:r>
            <a:r>
              <a:rPr lang="de-DE" sz="2800" i="1" dirty="0" smtClean="0"/>
              <a:t>-</a:t>
            </a:r>
            <a:r>
              <a:rPr lang="de-DE" sz="2800" dirty="0" smtClean="0"/>
              <a:t>future </a:t>
            </a: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we‘ve</a:t>
            </a:r>
            <a:r>
              <a:rPr lang="de-DE" sz="2800" dirty="0" smtClean="0"/>
              <a:t> </a:t>
            </a:r>
            <a:r>
              <a:rPr lang="de-DE" sz="2800" dirty="0" err="1" smtClean="0"/>
              <a:t>already</a:t>
            </a:r>
            <a:r>
              <a:rPr lang="de-DE" sz="2800" dirty="0" smtClean="0"/>
              <a:t> </a:t>
            </a:r>
            <a:r>
              <a:rPr lang="de-DE" sz="2800" b="1" u="sng" dirty="0" err="1" smtClean="0"/>
              <a:t>decided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do </a:t>
            </a:r>
            <a:r>
              <a:rPr lang="de-DE" sz="2800" dirty="0" err="1" smtClean="0"/>
              <a:t>something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future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I</a:t>
            </a:r>
            <a:r>
              <a:rPr lang="de-DE" sz="2800" b="1" dirty="0" err="1" smtClean="0"/>
              <a:t>‘m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buy</a:t>
            </a:r>
            <a:r>
              <a:rPr lang="de-DE" sz="2800" dirty="0" smtClean="0"/>
              <a:t> a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computer</a:t>
            </a:r>
            <a:r>
              <a:rPr lang="de-DE" sz="2800" dirty="0" smtClean="0"/>
              <a:t>. (= </a:t>
            </a:r>
            <a:r>
              <a:rPr lang="de-DE" sz="2800" dirty="0" err="1" smtClean="0"/>
              <a:t>I‘ve</a:t>
            </a:r>
            <a:r>
              <a:rPr lang="de-DE" sz="2800" dirty="0" smtClean="0"/>
              <a:t> </a:t>
            </a:r>
            <a:r>
              <a:rPr lang="de-DE" sz="2800" dirty="0" err="1" smtClean="0"/>
              <a:t>decided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buy</a:t>
            </a:r>
            <a:r>
              <a:rPr lang="de-DE" sz="2800" dirty="0" smtClean="0"/>
              <a:t> a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computer</a:t>
            </a:r>
            <a:r>
              <a:rPr lang="de-DE" sz="2800" dirty="0" smtClean="0"/>
              <a:t>.)</a:t>
            </a:r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He</a:t>
            </a:r>
            <a:r>
              <a:rPr lang="de-DE" sz="2800" b="1" dirty="0" err="1" smtClean="0"/>
              <a:t>‘s</a:t>
            </a:r>
            <a:r>
              <a:rPr lang="de-DE" sz="2800" b="1" dirty="0" smtClean="0"/>
              <a:t> not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help</a:t>
            </a:r>
            <a:r>
              <a:rPr lang="de-DE" sz="2800" b="1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. He </a:t>
            </a:r>
            <a:r>
              <a:rPr lang="de-DE" sz="2800" dirty="0" err="1" smtClean="0"/>
              <a:t>doesn‘t</a:t>
            </a:r>
            <a:r>
              <a:rPr lang="de-DE" sz="2800" dirty="0" smtClean="0"/>
              <a:t> </a:t>
            </a:r>
            <a:r>
              <a:rPr lang="de-DE" sz="2800" dirty="0" err="1" smtClean="0"/>
              <a:t>like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800" b="1" dirty="0" smtClean="0"/>
              <a:t>Are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give</a:t>
            </a:r>
            <a:r>
              <a:rPr lang="de-DE" sz="2800" dirty="0" smtClean="0"/>
              <a:t> </a:t>
            </a:r>
            <a:r>
              <a:rPr lang="de-DE" sz="2800" dirty="0" err="1" smtClean="0"/>
              <a:t>me</a:t>
            </a:r>
            <a:r>
              <a:rPr lang="de-DE" sz="2800" dirty="0" smtClean="0"/>
              <a:t> </a:t>
            </a:r>
            <a:r>
              <a:rPr lang="de-DE" sz="2800" dirty="0" err="1" smtClean="0"/>
              <a:t>my</a:t>
            </a:r>
            <a:r>
              <a:rPr lang="de-DE" sz="2800" dirty="0" smtClean="0"/>
              <a:t> </a:t>
            </a:r>
            <a:r>
              <a:rPr lang="de-DE" sz="2800" dirty="0" err="1" smtClean="0"/>
              <a:t>money</a:t>
            </a:r>
            <a:r>
              <a:rPr lang="de-DE" sz="2800" dirty="0" smtClean="0"/>
              <a:t> </a:t>
            </a:r>
            <a:r>
              <a:rPr lang="de-DE" sz="2800" b="1" dirty="0" smtClean="0"/>
              <a:t>back</a:t>
            </a:r>
            <a:r>
              <a:rPr lang="de-DE" sz="2800" dirty="0" smtClean="0"/>
              <a:t> </a:t>
            </a:r>
            <a:r>
              <a:rPr lang="de-DE" sz="2800" dirty="0" err="1" smtClean="0"/>
              <a:t>soon</a:t>
            </a:r>
            <a:r>
              <a:rPr lang="de-DE" sz="2800" dirty="0" smtClean="0"/>
              <a:t>?</a:t>
            </a:r>
          </a:p>
          <a:p>
            <a:pPr marL="457200" indent="-457200">
              <a:buFontTx/>
              <a:buChar char="-"/>
            </a:pPr>
            <a:endParaRPr lang="de-DE" sz="2800" b="1" dirty="0"/>
          </a:p>
          <a:p>
            <a:r>
              <a:rPr lang="de-DE" sz="2800" b="1" dirty="0" smtClean="0">
                <a:sym typeface="Wingdings"/>
              </a:rPr>
              <a:t> </a:t>
            </a:r>
            <a:r>
              <a:rPr lang="de-DE" sz="2800" b="1" dirty="0" err="1">
                <a:sym typeface="Wingdings"/>
              </a:rPr>
              <a:t>t</a:t>
            </a:r>
            <a:r>
              <a:rPr lang="de-DE" sz="2800" b="1" dirty="0" err="1" smtClean="0">
                <a:sym typeface="Wingdings"/>
              </a:rPr>
              <a:t>o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be</a:t>
            </a:r>
            <a:r>
              <a:rPr lang="de-DE" sz="2800" b="1" dirty="0" smtClean="0">
                <a:sym typeface="Wingdings"/>
              </a:rPr>
              <a:t> + </a:t>
            </a:r>
            <a:r>
              <a:rPr lang="de-DE" sz="2800" b="1" dirty="0" err="1" smtClean="0">
                <a:sym typeface="Wingdings"/>
              </a:rPr>
              <a:t>going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to</a:t>
            </a:r>
            <a:r>
              <a:rPr lang="de-DE" sz="2800" b="1" dirty="0" smtClean="0">
                <a:sym typeface="Wingdings"/>
              </a:rPr>
              <a:t> + </a:t>
            </a:r>
            <a:r>
              <a:rPr lang="de-DE" sz="2800" b="1" dirty="0" err="1" smtClean="0">
                <a:sym typeface="Wingdings"/>
              </a:rPr>
              <a:t>verb</a:t>
            </a:r>
            <a:r>
              <a:rPr lang="de-DE" sz="2800" b="1" dirty="0" smtClean="0">
                <a:sym typeface="Wingdings"/>
              </a:rPr>
              <a:t> (</a:t>
            </a:r>
            <a:r>
              <a:rPr lang="de-DE" sz="2800" b="1" dirty="0" err="1" smtClean="0">
                <a:sym typeface="Wingdings"/>
              </a:rPr>
              <a:t>infinitive</a:t>
            </a:r>
            <a:r>
              <a:rPr lang="de-DE" sz="2800" b="1" dirty="0" smtClean="0">
                <a:sym typeface="Wingdings"/>
              </a:rPr>
              <a:t>)</a:t>
            </a:r>
            <a:endParaRPr lang="de-DE" sz="2800" b="1" dirty="0" smtClean="0"/>
          </a:p>
          <a:p>
            <a:pPr marL="342900" indent="-342900">
              <a:buFontTx/>
              <a:buChar char="-"/>
            </a:pPr>
            <a:endParaRPr lang="de-DE" sz="2400" dirty="0" smtClean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97" y="139699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err="1" smtClean="0"/>
              <a:t>going</a:t>
            </a:r>
            <a:r>
              <a:rPr lang="de-CH" b="1" dirty="0" smtClean="0"/>
              <a:t> </a:t>
            </a:r>
            <a:r>
              <a:rPr lang="de-CH" b="1" dirty="0" err="1" smtClean="0"/>
              <a:t>to</a:t>
            </a:r>
            <a:r>
              <a:rPr lang="de-CH" b="1" dirty="0" smtClean="0"/>
              <a:t>-future (2)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1743364"/>
            <a:ext cx="821414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We</a:t>
            </a:r>
            <a:r>
              <a:rPr lang="de-DE" sz="2800" dirty="0" smtClean="0"/>
              <a:t> also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i="1" dirty="0" err="1" smtClean="0"/>
              <a:t>going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to</a:t>
            </a:r>
            <a:r>
              <a:rPr lang="de-DE" sz="2800" i="1" dirty="0" smtClean="0"/>
              <a:t>-</a:t>
            </a:r>
            <a:r>
              <a:rPr lang="de-DE" sz="2800" dirty="0" smtClean="0"/>
              <a:t>future </a:t>
            </a: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know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something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happen.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 smtClean="0"/>
              <a:t>Look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those</a:t>
            </a:r>
            <a:r>
              <a:rPr lang="de-DE" sz="2800" dirty="0" smtClean="0"/>
              <a:t> </a:t>
            </a:r>
            <a:r>
              <a:rPr lang="de-DE" sz="2800" dirty="0" err="1" smtClean="0"/>
              <a:t>black</a:t>
            </a:r>
            <a:r>
              <a:rPr lang="de-DE" sz="2800" dirty="0" smtClean="0"/>
              <a:t> </a:t>
            </a:r>
            <a:r>
              <a:rPr lang="de-DE" sz="2800" dirty="0" err="1" smtClean="0"/>
              <a:t>clouds</a:t>
            </a:r>
            <a:r>
              <a:rPr lang="de-DE" sz="2800" dirty="0" smtClean="0"/>
              <a:t>! </a:t>
            </a:r>
            <a:r>
              <a:rPr lang="de-DE" sz="2800" dirty="0" err="1" smtClean="0"/>
              <a:t>It</a:t>
            </a:r>
            <a:r>
              <a:rPr lang="de-DE" sz="2800" b="1" dirty="0" err="1" smtClean="0"/>
              <a:t>‘s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rain</a:t>
            </a:r>
            <a:r>
              <a:rPr lang="de-DE" sz="2800" dirty="0" smtClean="0"/>
              <a:t> </a:t>
            </a:r>
            <a:r>
              <a:rPr lang="de-DE" sz="2800" dirty="0" err="1" smtClean="0"/>
              <a:t>soon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smtClean="0"/>
              <a:t>Oh, </a:t>
            </a:r>
            <a:r>
              <a:rPr lang="de-DE" sz="2800" dirty="0" err="1" smtClean="0"/>
              <a:t>dear</a:t>
            </a:r>
            <a:r>
              <a:rPr lang="de-DE" sz="2800" dirty="0" smtClean="0"/>
              <a:t>, </a:t>
            </a:r>
            <a:r>
              <a:rPr lang="de-DE" sz="2800" dirty="0" err="1" smtClean="0"/>
              <a:t>it‘s</a:t>
            </a:r>
            <a:r>
              <a:rPr lang="de-DE" sz="2800" dirty="0" smtClean="0"/>
              <a:t> 9 </a:t>
            </a:r>
            <a:r>
              <a:rPr lang="de-DE" sz="2800" dirty="0" err="1" smtClean="0"/>
              <a:t>o‘clock</a:t>
            </a:r>
            <a:r>
              <a:rPr lang="de-DE" sz="2800" dirty="0" smtClean="0"/>
              <a:t>. </a:t>
            </a:r>
            <a:r>
              <a:rPr lang="de-DE" sz="2800" dirty="0" err="1" smtClean="0"/>
              <a:t>I</a:t>
            </a:r>
            <a:r>
              <a:rPr lang="de-DE" sz="2800" b="1" dirty="0" err="1" smtClean="0"/>
              <a:t>‘m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miss </a:t>
            </a:r>
            <a:r>
              <a:rPr lang="de-DE" sz="2800" dirty="0" err="1" smtClean="0"/>
              <a:t>my</a:t>
            </a:r>
            <a:r>
              <a:rPr lang="de-DE" sz="2800" dirty="0" smtClean="0"/>
              <a:t> </a:t>
            </a:r>
            <a:r>
              <a:rPr lang="de-DE" sz="2800" dirty="0" err="1" smtClean="0"/>
              <a:t>bus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What</a:t>
            </a:r>
            <a:r>
              <a:rPr lang="de-DE" sz="2800" dirty="0" smtClean="0"/>
              <a:t> a </a:t>
            </a:r>
            <a:r>
              <a:rPr lang="de-DE" sz="2800" dirty="0" err="1" smtClean="0"/>
              <a:t>damage</a:t>
            </a:r>
            <a:r>
              <a:rPr lang="de-DE" sz="2800" dirty="0" smtClean="0"/>
              <a:t>! This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dirty="0" smtClean="0"/>
              <a:t>expensive.</a:t>
            </a:r>
          </a:p>
          <a:p>
            <a:pPr marL="457200" indent="-457200">
              <a:buFontTx/>
              <a:buChar char="-"/>
            </a:pPr>
            <a:endParaRPr lang="de-DE" sz="2800" b="1" dirty="0"/>
          </a:p>
          <a:p>
            <a:r>
              <a:rPr lang="de-DE" sz="2800" b="1" dirty="0" smtClean="0">
                <a:sym typeface="Wingdings"/>
              </a:rPr>
              <a:t> </a:t>
            </a:r>
            <a:r>
              <a:rPr lang="de-DE" sz="2800" b="1" dirty="0" err="1">
                <a:sym typeface="Wingdings"/>
              </a:rPr>
              <a:t>t</a:t>
            </a:r>
            <a:r>
              <a:rPr lang="de-DE" sz="2800" b="1" dirty="0" err="1" smtClean="0">
                <a:sym typeface="Wingdings"/>
              </a:rPr>
              <a:t>o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be</a:t>
            </a:r>
            <a:r>
              <a:rPr lang="de-DE" sz="2800" b="1" dirty="0" smtClean="0">
                <a:sym typeface="Wingdings"/>
              </a:rPr>
              <a:t> + </a:t>
            </a:r>
            <a:r>
              <a:rPr lang="de-DE" sz="2800" b="1" dirty="0" err="1" smtClean="0">
                <a:sym typeface="Wingdings"/>
              </a:rPr>
              <a:t>going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to</a:t>
            </a:r>
            <a:r>
              <a:rPr lang="de-DE" sz="2800" b="1" dirty="0" smtClean="0">
                <a:sym typeface="Wingdings"/>
              </a:rPr>
              <a:t> + </a:t>
            </a:r>
            <a:r>
              <a:rPr lang="de-DE" sz="2800" b="1" dirty="0" err="1" smtClean="0">
                <a:sym typeface="Wingdings"/>
              </a:rPr>
              <a:t>verb</a:t>
            </a:r>
            <a:r>
              <a:rPr lang="de-DE" sz="2800" b="1" dirty="0" smtClean="0">
                <a:sym typeface="Wingdings"/>
              </a:rPr>
              <a:t> (</a:t>
            </a:r>
            <a:r>
              <a:rPr lang="de-DE" sz="2800" b="1" dirty="0" err="1" smtClean="0">
                <a:sym typeface="Wingdings"/>
              </a:rPr>
              <a:t>infinitive</a:t>
            </a:r>
            <a:r>
              <a:rPr lang="de-DE" sz="2800" b="1" dirty="0" smtClean="0">
                <a:sym typeface="Wingdings"/>
              </a:rPr>
              <a:t>)</a:t>
            </a:r>
            <a:endParaRPr lang="de-DE" sz="2800" b="1" dirty="0" smtClean="0"/>
          </a:p>
          <a:p>
            <a:pPr marL="342900" indent="-342900">
              <a:buFontTx/>
              <a:buChar char="-"/>
            </a:pPr>
            <a:endParaRPr lang="de-DE" sz="2400" dirty="0" smtClean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will-future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1743364"/>
            <a:ext cx="821414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i="1" dirty="0" smtClean="0"/>
              <a:t>will-</a:t>
            </a:r>
            <a:r>
              <a:rPr lang="de-DE" sz="2800" dirty="0" smtClean="0"/>
              <a:t>future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talk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u="sng" dirty="0" err="1" smtClean="0"/>
              <a:t>expect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future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,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u="sng" dirty="0" err="1" smtClean="0"/>
              <a:t>future</a:t>
            </a:r>
            <a:r>
              <a:rPr lang="de-DE" sz="2800" u="sng" dirty="0" smtClean="0"/>
              <a:t> in </a:t>
            </a:r>
            <a:r>
              <a:rPr lang="de-DE" sz="2800" u="sng" dirty="0" err="1" smtClean="0"/>
              <a:t>general</a:t>
            </a:r>
            <a:r>
              <a:rPr lang="de-DE" sz="2800" u="sng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make</a:t>
            </a:r>
            <a:r>
              <a:rPr lang="de-DE" sz="2800" dirty="0" smtClean="0"/>
              <a:t> </a:t>
            </a:r>
            <a:r>
              <a:rPr lang="de-DE" sz="2800" u="sng" dirty="0" err="1" smtClean="0"/>
              <a:t>predictions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future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dirty="0" smtClean="0"/>
              <a:t>- I </a:t>
            </a:r>
            <a:r>
              <a:rPr lang="de-DE" sz="2800" b="1" dirty="0" smtClean="0"/>
              <a:t>will </a:t>
            </a:r>
            <a:r>
              <a:rPr lang="de-DE" sz="2800" b="1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 </a:t>
            </a:r>
            <a:r>
              <a:rPr lang="de-DE" sz="2800" dirty="0" err="1" smtClean="0"/>
              <a:t>tomorrow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</a:t>
            </a:r>
            <a:r>
              <a:rPr lang="de-DE" sz="2800" dirty="0" err="1" smtClean="0"/>
              <a:t>nine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-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b="1" dirty="0" smtClean="0"/>
              <a:t>will not / </a:t>
            </a:r>
            <a:r>
              <a:rPr lang="de-DE" sz="2800" b="1" dirty="0" err="1" smtClean="0"/>
              <a:t>won‘t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go</a:t>
            </a:r>
            <a:r>
              <a:rPr lang="de-DE" sz="2800" b="1" dirty="0" smtClean="0"/>
              <a:t> out </a:t>
            </a:r>
            <a:r>
              <a:rPr lang="de-DE" sz="2800" dirty="0" err="1" smtClean="0"/>
              <a:t>tonight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- </a:t>
            </a:r>
            <a:r>
              <a:rPr lang="de-DE" sz="2800" b="1" dirty="0" smtClean="0"/>
              <a:t>Will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weather</a:t>
            </a:r>
            <a:r>
              <a:rPr lang="de-DE" sz="2800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dirty="0" err="1" smtClean="0"/>
              <a:t>sunny</a:t>
            </a:r>
            <a:r>
              <a:rPr lang="de-DE" sz="2800" dirty="0" smtClean="0"/>
              <a:t> </a:t>
            </a:r>
            <a:r>
              <a:rPr lang="de-DE" sz="2800" dirty="0" err="1" smtClean="0"/>
              <a:t>tomorrow</a:t>
            </a:r>
            <a:r>
              <a:rPr lang="de-DE" sz="2800" dirty="0" smtClean="0"/>
              <a:t>?</a:t>
            </a: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will-future (2)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1743364"/>
            <a:ext cx="821414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Instead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b="1" dirty="0" smtClean="0"/>
              <a:t>will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also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shall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b="1" dirty="0" smtClean="0"/>
              <a:t>- I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dirty="0" err="1" smtClean="0"/>
              <a:t>late</a:t>
            </a:r>
            <a:r>
              <a:rPr lang="de-DE" sz="2800" dirty="0" smtClean="0"/>
              <a:t> </a:t>
            </a:r>
            <a:r>
              <a:rPr lang="de-DE" sz="2800" dirty="0" err="1" smtClean="0"/>
              <a:t>tomorrow</a:t>
            </a:r>
            <a:r>
              <a:rPr lang="de-DE" sz="2800" dirty="0" smtClean="0"/>
              <a:t>. (= I will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late</a:t>
            </a:r>
            <a:r>
              <a:rPr lang="de-DE" sz="2800" dirty="0" smtClean="0"/>
              <a:t>)</a:t>
            </a:r>
          </a:p>
          <a:p>
            <a:r>
              <a:rPr lang="de-DE" sz="2800" dirty="0" smtClean="0"/>
              <a:t>- I </a:t>
            </a:r>
            <a:r>
              <a:rPr lang="de-DE" sz="2800" dirty="0" err="1" smtClean="0"/>
              <a:t>think</a:t>
            </a:r>
            <a:r>
              <a:rPr lang="de-DE" sz="2800" dirty="0" smtClean="0"/>
              <a:t> </a:t>
            </a:r>
            <a:r>
              <a:rPr lang="de-DE" sz="2800" b="1" dirty="0" err="1" smtClean="0"/>
              <a:t>we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shall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win</a:t>
            </a:r>
            <a:r>
              <a:rPr lang="de-DE" sz="2800" b="1" dirty="0" smtClean="0"/>
              <a:t> </a:t>
            </a:r>
            <a:r>
              <a:rPr lang="de-DE" sz="2800" dirty="0" err="1" smtClean="0"/>
              <a:t>tha</a:t>
            </a:r>
            <a:r>
              <a:rPr lang="de-DE" sz="2800" dirty="0" smtClean="0"/>
              <a:t> </a:t>
            </a:r>
            <a:r>
              <a:rPr lang="de-DE" sz="2800" dirty="0" err="1" smtClean="0"/>
              <a:t>game</a:t>
            </a:r>
            <a:r>
              <a:rPr lang="de-DE" sz="2800" dirty="0" smtClean="0"/>
              <a:t>. (=</a:t>
            </a:r>
            <a:r>
              <a:rPr lang="de-DE" sz="2800" dirty="0" err="1" smtClean="0"/>
              <a:t>we</a:t>
            </a:r>
            <a:r>
              <a:rPr lang="de-DE" sz="2800" dirty="0" smtClean="0"/>
              <a:t> will </a:t>
            </a:r>
            <a:r>
              <a:rPr lang="de-DE" sz="2800" dirty="0" err="1" smtClean="0"/>
              <a:t>win</a:t>
            </a:r>
            <a:r>
              <a:rPr lang="de-DE" sz="2800" dirty="0" smtClean="0"/>
              <a:t>)</a:t>
            </a:r>
          </a:p>
          <a:p>
            <a:endParaRPr lang="de-DE" sz="2800" dirty="0" smtClean="0"/>
          </a:p>
          <a:p>
            <a:pPr marL="457200" indent="-457200">
              <a:buFont typeface="Wingdings" charset="0"/>
              <a:buChar char="à"/>
            </a:pPr>
            <a:r>
              <a:rPr lang="de-DE" sz="2800" dirty="0" smtClean="0">
                <a:sym typeface="Wingdings"/>
              </a:rPr>
              <a:t>I + </a:t>
            </a:r>
            <a:r>
              <a:rPr lang="de-DE" sz="2800" dirty="0" err="1" smtClean="0">
                <a:sym typeface="Wingdings"/>
              </a:rPr>
              <a:t>shall</a:t>
            </a:r>
            <a:r>
              <a:rPr lang="de-DE" sz="2800" dirty="0" smtClean="0">
                <a:sym typeface="Wingdings"/>
              </a:rPr>
              <a:t> = I + will; </a:t>
            </a:r>
            <a:r>
              <a:rPr lang="de-DE" sz="2800" dirty="0" err="1" smtClean="0">
                <a:sym typeface="Wingdings"/>
              </a:rPr>
              <a:t>we</a:t>
            </a:r>
            <a:r>
              <a:rPr lang="de-DE" sz="2800" dirty="0" smtClean="0">
                <a:sym typeface="Wingdings"/>
              </a:rPr>
              <a:t> + </a:t>
            </a:r>
            <a:r>
              <a:rPr lang="de-DE" sz="2800" dirty="0" err="1" smtClean="0">
                <a:sym typeface="Wingdings"/>
              </a:rPr>
              <a:t>shall</a:t>
            </a:r>
            <a:r>
              <a:rPr lang="de-DE" sz="2800" dirty="0" smtClean="0">
                <a:sym typeface="Wingdings"/>
              </a:rPr>
              <a:t> = </a:t>
            </a:r>
            <a:r>
              <a:rPr lang="de-DE" sz="2800" dirty="0" err="1" smtClean="0">
                <a:sym typeface="Wingdings"/>
              </a:rPr>
              <a:t>we</a:t>
            </a:r>
            <a:r>
              <a:rPr lang="de-DE" sz="2800" dirty="0" smtClean="0">
                <a:sym typeface="Wingdings"/>
              </a:rPr>
              <a:t> + will</a:t>
            </a:r>
          </a:p>
          <a:p>
            <a:pPr marL="457200" indent="-457200">
              <a:buFont typeface="Wingdings" charset="0"/>
              <a:buChar char="à"/>
            </a:pPr>
            <a:endParaRPr lang="de-DE" sz="2800" dirty="0">
              <a:sym typeface="Wingdings"/>
            </a:endParaRPr>
          </a:p>
          <a:p>
            <a:pPr marL="457200" indent="-457200">
              <a:buFont typeface="Wingdings" charset="0"/>
              <a:buChar char="à"/>
            </a:pPr>
            <a:r>
              <a:rPr lang="de-DE" sz="2800" i="1" dirty="0" smtClean="0">
                <a:sym typeface="Wingdings"/>
              </a:rPr>
              <a:t>*</a:t>
            </a:r>
            <a:r>
              <a:rPr lang="de-DE" sz="2800" i="1" dirty="0" err="1" smtClean="0">
                <a:sym typeface="Wingdings"/>
              </a:rPr>
              <a:t>you</a:t>
            </a:r>
            <a:r>
              <a:rPr lang="de-DE" sz="2800" i="1" dirty="0" smtClean="0">
                <a:sym typeface="Wingdings"/>
              </a:rPr>
              <a:t> </a:t>
            </a:r>
            <a:r>
              <a:rPr lang="de-DE" sz="2800" i="1" dirty="0" err="1" smtClean="0">
                <a:sym typeface="Wingdings"/>
              </a:rPr>
              <a:t>shall</a:t>
            </a:r>
            <a:r>
              <a:rPr lang="de-DE" sz="2800" i="1" dirty="0" smtClean="0">
                <a:sym typeface="Wingdings"/>
              </a:rPr>
              <a:t>; *he/</a:t>
            </a:r>
            <a:r>
              <a:rPr lang="de-DE" sz="2800" i="1" dirty="0" err="1" smtClean="0">
                <a:sym typeface="Wingdings"/>
              </a:rPr>
              <a:t>she</a:t>
            </a:r>
            <a:r>
              <a:rPr lang="de-DE" sz="2800" i="1" dirty="0" smtClean="0">
                <a:sym typeface="Wingdings"/>
              </a:rPr>
              <a:t>/</a:t>
            </a:r>
            <a:r>
              <a:rPr lang="de-DE" sz="2800" i="1" dirty="0" err="1" smtClean="0">
                <a:sym typeface="Wingdings"/>
              </a:rPr>
              <a:t>it</a:t>
            </a:r>
            <a:r>
              <a:rPr lang="de-DE" sz="2800" i="1" dirty="0" smtClean="0">
                <a:sym typeface="Wingdings"/>
              </a:rPr>
              <a:t> </a:t>
            </a:r>
            <a:r>
              <a:rPr lang="de-DE" sz="2800" i="1" dirty="0" err="1" smtClean="0">
                <a:sym typeface="Wingdings"/>
              </a:rPr>
              <a:t>shall</a:t>
            </a:r>
            <a:r>
              <a:rPr lang="de-DE" sz="2800" i="1" dirty="0" smtClean="0">
                <a:sym typeface="Wingdings"/>
              </a:rPr>
              <a:t>; *</a:t>
            </a:r>
            <a:r>
              <a:rPr lang="de-DE" sz="2800" i="1" dirty="0" err="1" smtClean="0">
                <a:sym typeface="Wingdings"/>
              </a:rPr>
              <a:t>they</a:t>
            </a:r>
            <a:r>
              <a:rPr lang="de-DE" sz="2800" i="1" dirty="0" smtClean="0">
                <a:sym typeface="Wingdings"/>
              </a:rPr>
              <a:t> </a:t>
            </a:r>
            <a:r>
              <a:rPr lang="de-DE" sz="2800" i="1" dirty="0" err="1" smtClean="0">
                <a:sym typeface="Wingdings"/>
              </a:rPr>
              <a:t>shall</a:t>
            </a:r>
            <a:r>
              <a:rPr lang="de-DE" sz="2800" i="1" dirty="0" smtClean="0">
                <a:sym typeface="Wingdings"/>
              </a:rPr>
              <a:t>  !!!</a:t>
            </a:r>
            <a:endParaRPr lang="de-DE" sz="2800" i="1" dirty="0" smtClean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will-future (3)</a:t>
            </a:r>
            <a:endParaRPr lang="de-CH" b="1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Future Tenses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4273" y="1743364"/>
            <a:ext cx="821414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We</a:t>
            </a:r>
            <a:r>
              <a:rPr lang="de-DE" sz="2800" dirty="0" smtClean="0"/>
              <a:t> also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i="1" dirty="0" smtClean="0"/>
              <a:t>will-</a:t>
            </a:r>
            <a:r>
              <a:rPr lang="de-DE" sz="2800" dirty="0" smtClean="0"/>
              <a:t>future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offers</a:t>
            </a:r>
            <a:r>
              <a:rPr lang="de-DE" sz="2800" dirty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err="1" smtClean="0"/>
              <a:t>spontaneaous</a:t>
            </a:r>
            <a:r>
              <a:rPr lang="de-DE" sz="2800" dirty="0" smtClean="0"/>
              <a:t> (</a:t>
            </a:r>
            <a:r>
              <a:rPr lang="de-DE" sz="2800" dirty="0" err="1" smtClean="0"/>
              <a:t>re</a:t>
            </a:r>
            <a:r>
              <a:rPr lang="de-DE" sz="2800" dirty="0" smtClean="0"/>
              <a:t>)</a:t>
            </a:r>
            <a:r>
              <a:rPr lang="de-DE" sz="2800" dirty="0" err="1" smtClean="0"/>
              <a:t>actions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Your</a:t>
            </a:r>
            <a:r>
              <a:rPr lang="de-DE" sz="2800" dirty="0" smtClean="0"/>
              <a:t> </a:t>
            </a:r>
            <a:r>
              <a:rPr lang="de-DE" sz="2800" dirty="0" err="1" smtClean="0"/>
              <a:t>bag</a:t>
            </a:r>
            <a:r>
              <a:rPr lang="de-DE" sz="2800" dirty="0" smtClean="0"/>
              <a:t> </a:t>
            </a:r>
            <a:r>
              <a:rPr lang="de-DE" sz="2800" dirty="0" err="1" smtClean="0"/>
              <a:t>looks</a:t>
            </a:r>
            <a:r>
              <a:rPr lang="de-DE" sz="2800" dirty="0" smtClean="0"/>
              <a:t> heavy. </a:t>
            </a:r>
            <a:r>
              <a:rPr lang="de-DE" sz="2800" dirty="0" err="1" smtClean="0"/>
              <a:t>I</a:t>
            </a:r>
            <a:r>
              <a:rPr lang="de-DE" sz="2800" b="1" dirty="0" err="1" smtClean="0"/>
              <a:t>‘ll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help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It‘s</a:t>
            </a:r>
            <a:r>
              <a:rPr lang="de-DE" sz="2800" dirty="0" smtClean="0"/>
              <a:t> </a:t>
            </a:r>
            <a:r>
              <a:rPr lang="de-DE" sz="2800" dirty="0" err="1" smtClean="0"/>
              <a:t>cold</a:t>
            </a:r>
            <a:r>
              <a:rPr lang="de-DE" sz="2800" dirty="0" smtClean="0"/>
              <a:t> in </a:t>
            </a:r>
            <a:r>
              <a:rPr lang="de-DE" sz="2800" dirty="0" err="1" smtClean="0"/>
              <a:t>here</a:t>
            </a:r>
            <a:r>
              <a:rPr lang="de-DE" sz="2800" dirty="0" smtClean="0"/>
              <a:t>. – </a:t>
            </a:r>
            <a:r>
              <a:rPr lang="de-DE" sz="2800" dirty="0" err="1" smtClean="0"/>
              <a:t>I</a:t>
            </a:r>
            <a:r>
              <a:rPr lang="de-DE" sz="2800" b="1" dirty="0" err="1" smtClean="0"/>
              <a:t>‘ll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close</a:t>
            </a:r>
            <a:r>
              <a:rPr lang="de-DE" sz="2800" b="1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window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It‘s</a:t>
            </a:r>
            <a:r>
              <a:rPr lang="de-DE" sz="2800" dirty="0" smtClean="0"/>
              <a:t> </a:t>
            </a:r>
            <a:r>
              <a:rPr lang="de-DE" sz="2800" dirty="0" err="1" smtClean="0"/>
              <a:t>raining</a:t>
            </a:r>
            <a:r>
              <a:rPr lang="de-DE" sz="2800" dirty="0" smtClean="0"/>
              <a:t>. I </a:t>
            </a:r>
            <a:r>
              <a:rPr lang="de-DE" sz="2800" dirty="0" err="1" smtClean="0"/>
              <a:t>think</a:t>
            </a:r>
            <a:r>
              <a:rPr lang="de-DE" sz="2800" dirty="0" smtClean="0"/>
              <a:t> </a:t>
            </a:r>
            <a:r>
              <a:rPr lang="de-DE" sz="2800" dirty="0" err="1" smtClean="0"/>
              <a:t>I</a:t>
            </a:r>
            <a:r>
              <a:rPr lang="de-DE" sz="2800" b="1" dirty="0" err="1" smtClean="0"/>
              <a:t>‘ll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stay</a:t>
            </a:r>
            <a:r>
              <a:rPr lang="de-DE" sz="2800" dirty="0" smtClean="0"/>
              <a:t> </a:t>
            </a:r>
            <a:r>
              <a:rPr lang="de-DE" sz="2800" dirty="0" err="1" smtClean="0"/>
              <a:t>inside</a:t>
            </a:r>
            <a:r>
              <a:rPr lang="de-DE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should</a:t>
            </a:r>
            <a:r>
              <a:rPr lang="de-DE" sz="2800" dirty="0" smtClean="0"/>
              <a:t>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meet</a:t>
            </a:r>
            <a:r>
              <a:rPr lang="de-DE" sz="2800" dirty="0" smtClean="0"/>
              <a:t>? – </a:t>
            </a:r>
            <a:r>
              <a:rPr lang="de-DE" sz="2800" dirty="0" err="1" smtClean="0"/>
              <a:t>I</a:t>
            </a:r>
            <a:r>
              <a:rPr lang="de-DE" sz="2800" b="1" dirty="0" err="1" smtClean="0"/>
              <a:t>‘ll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phone</a:t>
            </a:r>
            <a:r>
              <a:rPr lang="de-DE" sz="2800" b="1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tomorrow</a:t>
            </a:r>
            <a:r>
              <a:rPr lang="de-DE" sz="2800" dirty="0" smtClean="0"/>
              <a:t>.</a:t>
            </a: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Macintosh PowerPoint</Application>
  <PresentationFormat>Bildschirmpräsentation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Office-Design</vt:lpstr>
      <vt:lpstr>PowerPoint-Präsentation</vt:lpstr>
      <vt:lpstr>Repetition: present tenses with future meaning</vt:lpstr>
      <vt:lpstr>Repetition: present tenses with future meaning</vt:lpstr>
      <vt:lpstr>PowerPoint-Präsentation</vt:lpstr>
      <vt:lpstr>going to-future</vt:lpstr>
      <vt:lpstr>going to-future (2)</vt:lpstr>
      <vt:lpstr>will-future</vt:lpstr>
      <vt:lpstr>will-future (2)</vt:lpstr>
      <vt:lpstr>will-future (3)</vt:lpstr>
      <vt:lpstr>will-future (4)</vt:lpstr>
      <vt:lpstr>going to-future or will-future ?</vt:lpstr>
      <vt:lpstr>PowerPoint-Präsentation</vt:lpstr>
      <vt:lpstr>Optional 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47</cp:revision>
  <cp:lastPrinted>2015-06-22T15:30:50Z</cp:lastPrinted>
  <dcterms:created xsi:type="dcterms:W3CDTF">2014-12-12T07:25:03Z</dcterms:created>
  <dcterms:modified xsi:type="dcterms:W3CDTF">2017-03-23T13:57:04Z</dcterms:modified>
</cp:coreProperties>
</file>