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6" r:id="rId4"/>
    <p:sldId id="277" r:id="rId5"/>
    <p:sldId id="278" r:id="rId6"/>
    <p:sldId id="279" r:id="rId7"/>
    <p:sldId id="280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24" autoAdjust="0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05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30.03.17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30.03.17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842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89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028-4372-9446-A1D0-BE660AA4D1DA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A54-7BBB-D547-918D-9104281FCC8D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C3F2-38C1-4E44-B96B-3471320420F1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AFAC3-4E2E-9745-A484-CFB3DBB0E994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7B75-10B6-8244-A706-C7C094F89DE5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6FAA-D773-8C40-81DC-E967FC2E00BC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B7C8-459D-B540-877A-38BDD2C15CD6}" type="datetime1">
              <a:rPr lang="de-CH" smtClean="0"/>
              <a:t>30.03.17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673D-BE08-B34F-8074-5C8259F43FA5}" type="datetime1">
              <a:rPr lang="de-CH" smtClean="0"/>
              <a:t>30.03.17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2527-BD1D-9A4B-81B1-2E92C124D396}" type="datetime1">
              <a:rPr lang="de-CH" smtClean="0"/>
              <a:t>30.03.17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1C4D-3ED3-5F40-925D-5A35FFD75DD4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350FE-8E38-9D49-A085-EA4048E379BB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57874-AF26-854C-B0D6-FD33D41C6A90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917104"/>
            <a:ext cx="7846640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Grundlagen Englisch</a:t>
            </a:r>
            <a: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alt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4000" dirty="0" err="1" smtClean="0">
                <a:latin typeface="+mj-lt"/>
                <a:ea typeface="+mj-ea"/>
                <a:cs typeface="+mj-cs"/>
              </a:rPr>
              <a:t>Past</a:t>
            </a:r>
            <a:r>
              <a:rPr lang="de-DE" altLang="de-DE" sz="4000" dirty="0" smtClean="0">
                <a:latin typeface="+mj-lt"/>
                <a:ea typeface="+mj-ea"/>
                <a:cs typeface="+mj-cs"/>
              </a:rPr>
              <a:t> </a:t>
            </a:r>
            <a:r>
              <a:rPr lang="de-DE" altLang="de-DE" sz="4000" dirty="0" err="1" smtClean="0">
                <a:latin typeface="+mj-lt"/>
                <a:ea typeface="+mj-ea"/>
                <a:cs typeface="+mj-cs"/>
              </a:rPr>
              <a:t>perfect</a:t>
            </a:r>
            <a:r>
              <a:rPr lang="de-DE" altLang="de-DE" sz="4000" dirty="0" smtClean="0">
                <a:latin typeface="+mj-lt"/>
                <a:ea typeface="+mj-ea"/>
                <a:cs typeface="+mj-cs"/>
              </a:rPr>
              <a:t> simple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4000" dirty="0" err="1" smtClean="0">
                <a:latin typeface="+mj-lt"/>
                <a:ea typeface="+mj-ea"/>
                <a:cs typeface="+mj-cs"/>
              </a:rPr>
              <a:t>Past</a:t>
            </a:r>
            <a:r>
              <a:rPr lang="de-DE" altLang="de-DE" sz="4000" dirty="0" smtClean="0">
                <a:latin typeface="+mj-lt"/>
                <a:ea typeface="+mj-ea"/>
                <a:cs typeface="+mj-cs"/>
              </a:rPr>
              <a:t> </a:t>
            </a:r>
            <a:r>
              <a:rPr lang="de-DE" altLang="de-DE" sz="4000" dirty="0" err="1" smtClean="0">
                <a:latin typeface="+mj-lt"/>
                <a:ea typeface="+mj-ea"/>
                <a:cs typeface="+mj-cs"/>
              </a:rPr>
              <a:t>perfect</a:t>
            </a:r>
            <a:r>
              <a:rPr lang="de-DE" altLang="de-DE" sz="4000" dirty="0" smtClean="0">
                <a:latin typeface="+mj-lt"/>
                <a:ea typeface="+mj-ea"/>
                <a:cs typeface="+mj-cs"/>
              </a:rPr>
              <a:t> </a:t>
            </a:r>
            <a:r>
              <a:rPr lang="de-DE" altLang="de-DE" sz="4000" dirty="0" err="1" smtClean="0">
                <a:latin typeface="+mj-lt"/>
                <a:ea typeface="+mj-ea"/>
                <a:cs typeface="+mj-cs"/>
              </a:rPr>
              <a:t>continuous</a:t>
            </a:r>
            <a:endParaRPr lang="de-DE" altLang="de-DE" sz="40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Untertitel 2"/>
          <p:cNvSpPr txBox="1">
            <a:spLocks/>
          </p:cNvSpPr>
          <p:nvPr/>
        </p:nvSpPr>
        <p:spPr>
          <a:xfrm>
            <a:off x="1486880" y="527684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</a:t>
            </a:r>
            <a:r>
              <a:rPr lang="de-DE" sz="3200" b="1" dirty="0" err="1"/>
              <a:t>continuous</a:t>
            </a:r>
            <a:r>
              <a:rPr lang="de-DE" sz="3200" b="1" dirty="0"/>
              <a:t>: </a:t>
            </a:r>
            <a:r>
              <a:rPr lang="de-DE" sz="3200" b="1" dirty="0" err="1" smtClean="0"/>
              <a:t>use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70370" y="1397809"/>
            <a:ext cx="821643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400" dirty="0" smtClean="0"/>
              <a:t>Use the </a:t>
            </a:r>
            <a:r>
              <a:rPr lang="en-GB" sz="2400" b="1" dirty="0" smtClean="0"/>
              <a:t>past perfect continuous</a:t>
            </a:r>
            <a:r>
              <a:rPr lang="en-GB" sz="2400" dirty="0" smtClean="0"/>
              <a:t> when you are </a:t>
            </a:r>
            <a:r>
              <a:rPr lang="en-GB" sz="2400" u="sng" dirty="0" smtClean="0"/>
              <a:t>already talking about an action in the past</a:t>
            </a:r>
            <a:r>
              <a:rPr lang="en-GB" sz="2400" dirty="0" smtClean="0"/>
              <a:t>, and want to talk about </a:t>
            </a:r>
            <a:r>
              <a:rPr lang="en-GB" sz="2400" u="sng" dirty="0" smtClean="0"/>
              <a:t>an earlier past action</a:t>
            </a:r>
            <a:r>
              <a:rPr lang="en-GB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	</a:t>
            </a:r>
            <a:r>
              <a:rPr lang="en-GB" sz="2400" dirty="0" smtClean="0">
                <a:sym typeface="Wingdings"/>
              </a:rPr>
              <a:t> We</a:t>
            </a:r>
            <a:r>
              <a:rPr lang="en-GB" sz="2400" b="1" dirty="0" smtClean="0">
                <a:sym typeface="Wingdings"/>
              </a:rPr>
              <a:t>’d</a:t>
            </a:r>
            <a:r>
              <a:rPr lang="en-GB" sz="2400" dirty="0" smtClean="0">
                <a:sym typeface="Wingdings"/>
              </a:rPr>
              <a:t> </a:t>
            </a:r>
            <a:r>
              <a:rPr lang="en-GB" sz="2400" b="1" dirty="0" smtClean="0">
                <a:sym typeface="Wingdings"/>
              </a:rPr>
              <a:t>been</a:t>
            </a:r>
            <a:r>
              <a:rPr lang="en-GB" sz="2400" dirty="0" smtClean="0">
                <a:sym typeface="Wingdings"/>
              </a:rPr>
              <a:t> </a:t>
            </a:r>
            <a:r>
              <a:rPr lang="en-GB" sz="2400" b="1" dirty="0" smtClean="0">
                <a:sym typeface="Wingdings"/>
              </a:rPr>
              <a:t>playing</a:t>
            </a:r>
            <a:r>
              <a:rPr lang="en-GB" sz="2400" dirty="0" smtClean="0">
                <a:sym typeface="Wingdings"/>
              </a:rPr>
              <a:t> tennis for about an hour when it 			started to rain heavily.</a:t>
            </a:r>
            <a:endParaRPr lang="en-GB" sz="2400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GB" sz="2400" dirty="0" smtClean="0">
                <a:sym typeface="Wingdings"/>
              </a:rPr>
              <a:t>	 Paul went to the doctor last Friday. He </a:t>
            </a:r>
            <a:r>
              <a:rPr lang="en-GB" sz="2400" b="1" dirty="0" smtClean="0">
                <a:sym typeface="Wingdings"/>
              </a:rPr>
              <a:t>hadn’t been </a:t>
            </a:r>
            <a:r>
              <a:rPr lang="en-GB" sz="2400" dirty="0" smtClean="0">
                <a:sym typeface="Wingdings"/>
              </a:rPr>
              <a:t>				</a:t>
            </a:r>
            <a:r>
              <a:rPr lang="en-GB" sz="2400" b="1" dirty="0" smtClean="0">
                <a:sym typeface="Wingdings"/>
              </a:rPr>
              <a:t>feeling</a:t>
            </a:r>
            <a:r>
              <a:rPr lang="en-GB" sz="2400" dirty="0" smtClean="0">
                <a:sym typeface="Wingdings"/>
              </a:rPr>
              <a:t> well for some time.</a:t>
            </a:r>
            <a:endParaRPr lang="en-GB" sz="2400" dirty="0" smtClean="0"/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400" dirty="0" smtClean="0"/>
              <a:t>Make the </a:t>
            </a:r>
            <a:r>
              <a:rPr lang="en-GB" sz="2400" b="1" dirty="0" smtClean="0"/>
              <a:t>past perfect continuous </a:t>
            </a:r>
            <a:r>
              <a:rPr lang="en-GB" sz="2400" dirty="0" smtClean="0"/>
              <a:t>with </a:t>
            </a:r>
            <a:r>
              <a:rPr lang="en-GB" sz="2400" i="1" dirty="0" smtClean="0"/>
              <a:t>had / hadn’t </a:t>
            </a:r>
            <a:r>
              <a:rPr lang="en-GB" sz="2400" dirty="0" smtClean="0"/>
              <a:t>+ been + verb-</a:t>
            </a:r>
            <a:r>
              <a:rPr lang="en-GB" sz="2400" dirty="0" err="1" smtClean="0"/>
              <a:t>ing</a:t>
            </a:r>
            <a:r>
              <a:rPr lang="en-GB" sz="2400" dirty="0" smtClean="0"/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400" dirty="0" smtClean="0"/>
              <a:t>The </a:t>
            </a:r>
            <a:r>
              <a:rPr lang="en-GB" sz="2400" b="1" dirty="0" smtClean="0"/>
              <a:t>past perfect continuous </a:t>
            </a:r>
            <a:r>
              <a:rPr lang="en-GB" sz="2400" dirty="0" smtClean="0"/>
              <a:t>is the same for all persons.</a:t>
            </a:r>
          </a:p>
          <a:p>
            <a:pPr>
              <a:lnSpc>
                <a:spcPct val="12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01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continuous</a:t>
            </a:r>
            <a:r>
              <a:rPr lang="de-DE" sz="3200" b="1" dirty="0" smtClean="0"/>
              <a:t>: </a:t>
            </a:r>
            <a:r>
              <a:rPr lang="de-DE" sz="3200" b="1" dirty="0" err="1" smtClean="0"/>
              <a:t>use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70370" y="1397809"/>
            <a:ext cx="8216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In pairs, discuss these examples:</a:t>
            </a:r>
            <a:endParaRPr lang="en-GB" sz="26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881956"/>
              </p:ext>
            </p:extLst>
          </p:nvPr>
        </p:nvGraphicFramePr>
        <p:xfrm>
          <a:off x="470370" y="2138680"/>
          <a:ext cx="8216430" cy="338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22"/>
                <a:gridCol w="7527308"/>
              </a:tblGrid>
              <a:tr h="1086432">
                <a:tc>
                  <a:txBody>
                    <a:bodyPr/>
                    <a:lstStyle/>
                    <a:p>
                      <a:r>
                        <a:rPr lang="de-DE" sz="2400" b="0" dirty="0" smtClean="0"/>
                        <a:t>1a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 smtClean="0"/>
                        <a:t>I </a:t>
                      </a:r>
                      <a:r>
                        <a:rPr lang="de-DE" sz="2400" b="0" dirty="0" err="1" smtClean="0"/>
                        <a:t>hope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the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bus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comes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soon</a:t>
                      </a:r>
                      <a:r>
                        <a:rPr lang="de-DE" sz="2400" b="0" dirty="0" smtClean="0"/>
                        <a:t>. </a:t>
                      </a:r>
                      <a:r>
                        <a:rPr lang="de-DE" sz="2400" b="0" dirty="0" err="1" smtClean="0"/>
                        <a:t>I</a:t>
                      </a:r>
                      <a:r>
                        <a:rPr lang="de-DE" sz="2400" b="1" dirty="0" err="1" smtClean="0"/>
                        <a:t>‘ve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been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waiting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0" dirty="0" err="1" smtClean="0"/>
                        <a:t>for</a:t>
                      </a:r>
                      <a:r>
                        <a:rPr lang="de-DE" sz="2400" b="0" dirty="0" smtClean="0"/>
                        <a:t> 20 </a:t>
                      </a:r>
                      <a:r>
                        <a:rPr lang="de-DE" sz="2400" b="0" dirty="0" err="1" smtClean="0"/>
                        <a:t>minutes</a:t>
                      </a:r>
                      <a:r>
                        <a:rPr lang="de-DE" sz="2400" b="0" dirty="0" smtClean="0"/>
                        <a:t>.</a:t>
                      </a:r>
                      <a:endParaRPr lang="de-DE" sz="2400" b="0" dirty="0"/>
                    </a:p>
                  </a:txBody>
                  <a:tcPr/>
                </a:tc>
              </a:tr>
              <a:tr h="1086432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1b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At</a:t>
                      </a:r>
                      <a:r>
                        <a:rPr lang="de-DE" sz="2400" dirty="0" smtClean="0"/>
                        <a:t> last </a:t>
                      </a:r>
                      <a:r>
                        <a:rPr lang="de-DE" sz="2400" dirty="0" err="1" smtClean="0"/>
                        <a:t>the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bus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came</a:t>
                      </a:r>
                      <a:r>
                        <a:rPr lang="de-DE" sz="2400" dirty="0" smtClean="0"/>
                        <a:t>. </a:t>
                      </a:r>
                      <a:r>
                        <a:rPr lang="de-DE" sz="2400" dirty="0" err="1" smtClean="0"/>
                        <a:t>I</a:t>
                      </a:r>
                      <a:r>
                        <a:rPr lang="de-DE" sz="2400" b="1" dirty="0" err="1" smtClean="0"/>
                        <a:t>‘d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been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waiting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for</a:t>
                      </a:r>
                      <a:r>
                        <a:rPr lang="de-DE" sz="2400" b="0" dirty="0" smtClean="0"/>
                        <a:t> 20 </a:t>
                      </a:r>
                      <a:r>
                        <a:rPr lang="de-DE" sz="2400" b="0" dirty="0" err="1" smtClean="0"/>
                        <a:t>minutes</a:t>
                      </a:r>
                      <a:r>
                        <a:rPr lang="de-DE" sz="2400" b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  <a:tr h="603573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2a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James </a:t>
                      </a:r>
                      <a:r>
                        <a:rPr lang="de-DE" sz="2400" dirty="0" err="1" smtClean="0"/>
                        <a:t>is</a:t>
                      </a:r>
                      <a:r>
                        <a:rPr lang="de-DE" sz="2400" dirty="0" smtClean="0"/>
                        <a:t> out </a:t>
                      </a:r>
                      <a:r>
                        <a:rPr lang="de-DE" sz="2400" dirty="0" err="1" smtClean="0"/>
                        <a:t>of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breath</a:t>
                      </a:r>
                      <a:r>
                        <a:rPr lang="de-DE" sz="2400" dirty="0" smtClean="0"/>
                        <a:t>. He </a:t>
                      </a:r>
                      <a:r>
                        <a:rPr lang="de-DE" sz="2400" b="1" dirty="0" err="1" smtClean="0"/>
                        <a:t>has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been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running</a:t>
                      </a:r>
                      <a:r>
                        <a:rPr lang="de-DE" sz="240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  <a:tr h="603573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2b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James was out </a:t>
                      </a:r>
                      <a:r>
                        <a:rPr lang="de-DE" sz="2400" dirty="0" err="1" smtClean="0"/>
                        <a:t>of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breath</a:t>
                      </a:r>
                      <a:r>
                        <a:rPr lang="de-DE" sz="2400" dirty="0" smtClean="0"/>
                        <a:t>. He </a:t>
                      </a:r>
                      <a:r>
                        <a:rPr lang="de-DE" sz="2400" b="1" dirty="0" err="1" smtClean="0"/>
                        <a:t>had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been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running</a:t>
                      </a:r>
                      <a:r>
                        <a:rPr lang="de-DE" sz="2400" b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3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</a:t>
            </a:r>
            <a:r>
              <a:rPr lang="de-DE" sz="3200" b="1" dirty="0" err="1"/>
              <a:t>continuous</a:t>
            </a:r>
            <a:r>
              <a:rPr lang="de-DE" sz="3200" b="1" dirty="0"/>
              <a:t>: </a:t>
            </a:r>
            <a:r>
              <a:rPr lang="de-DE" sz="3200" b="1" dirty="0" err="1" smtClean="0"/>
              <a:t>use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70370" y="1397809"/>
            <a:ext cx="8216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Now, discuss these examples, too:</a:t>
            </a:r>
            <a:endParaRPr lang="en-GB" sz="26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13718"/>
              </p:ext>
            </p:extLst>
          </p:nvPr>
        </p:nvGraphicFramePr>
        <p:xfrm>
          <a:off x="470370" y="2138680"/>
          <a:ext cx="8216430" cy="3082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22"/>
                <a:gridCol w="7527308"/>
              </a:tblGrid>
              <a:tr h="1178802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1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0" dirty="0" err="1" smtClean="0"/>
                        <a:t>It</a:t>
                      </a:r>
                      <a:r>
                        <a:rPr lang="de-DE" sz="2800" b="0" baseline="0" dirty="0" smtClean="0"/>
                        <a:t> </a:t>
                      </a:r>
                      <a:r>
                        <a:rPr lang="de-DE" sz="2800" b="1" baseline="0" dirty="0" err="1" smtClean="0"/>
                        <a:t>wasn‘t</a:t>
                      </a:r>
                      <a:r>
                        <a:rPr lang="de-DE" sz="2800" b="1" baseline="0" dirty="0" smtClean="0"/>
                        <a:t> </a:t>
                      </a:r>
                      <a:r>
                        <a:rPr lang="de-DE" sz="2800" b="1" baseline="0" dirty="0" err="1" smtClean="0"/>
                        <a:t>raining</a:t>
                      </a:r>
                      <a:r>
                        <a:rPr lang="de-DE" sz="2800" b="0" baseline="0" dirty="0" smtClean="0"/>
                        <a:t> </a:t>
                      </a:r>
                      <a:r>
                        <a:rPr lang="de-DE" sz="2800" b="0" baseline="0" dirty="0" err="1" smtClean="0"/>
                        <a:t>when</a:t>
                      </a:r>
                      <a:r>
                        <a:rPr lang="de-DE" sz="2800" b="0" baseline="0" dirty="0" smtClean="0"/>
                        <a:t> </a:t>
                      </a:r>
                      <a:r>
                        <a:rPr lang="de-DE" sz="2800" b="0" baseline="0" dirty="0" err="1" smtClean="0"/>
                        <a:t>we</a:t>
                      </a:r>
                      <a:r>
                        <a:rPr lang="de-DE" sz="2800" b="0" baseline="0" dirty="0" smtClean="0"/>
                        <a:t> </a:t>
                      </a:r>
                      <a:r>
                        <a:rPr lang="de-DE" sz="2800" b="0" baseline="0" dirty="0" err="1" smtClean="0"/>
                        <a:t>went</a:t>
                      </a:r>
                      <a:r>
                        <a:rPr lang="de-DE" sz="2800" b="0" baseline="0" dirty="0" smtClean="0"/>
                        <a:t> out</a:t>
                      </a:r>
                      <a:r>
                        <a:rPr lang="de-DE" sz="2800" b="0" dirty="0" smtClean="0"/>
                        <a:t>. The </a:t>
                      </a:r>
                      <a:r>
                        <a:rPr lang="de-DE" sz="2800" b="0" dirty="0" err="1" smtClean="0"/>
                        <a:t>sun</a:t>
                      </a:r>
                      <a:r>
                        <a:rPr lang="de-DE" sz="2800" b="0" dirty="0" smtClean="0"/>
                        <a:t> </a:t>
                      </a:r>
                      <a:r>
                        <a:rPr lang="de-DE" sz="2800" b="1" dirty="0" smtClean="0"/>
                        <a:t>was </a:t>
                      </a:r>
                      <a:r>
                        <a:rPr lang="de-DE" sz="2800" b="1" dirty="0" err="1" smtClean="0"/>
                        <a:t>shining</a:t>
                      </a:r>
                      <a:r>
                        <a:rPr lang="de-DE" sz="2800" b="0" dirty="0" smtClean="0"/>
                        <a:t>. But </a:t>
                      </a:r>
                      <a:r>
                        <a:rPr lang="de-DE" sz="2800" b="0" dirty="0" err="1" smtClean="0"/>
                        <a:t>it</a:t>
                      </a:r>
                      <a:r>
                        <a:rPr lang="de-DE" sz="2800" b="0" dirty="0" smtClean="0"/>
                        <a:t> </a:t>
                      </a:r>
                      <a:r>
                        <a:rPr lang="de-DE" sz="2800" b="1" dirty="0" err="1" smtClean="0"/>
                        <a:t>had</a:t>
                      </a:r>
                      <a:r>
                        <a:rPr lang="de-DE" sz="2800" b="1" dirty="0" smtClean="0"/>
                        <a:t> </a:t>
                      </a:r>
                      <a:r>
                        <a:rPr lang="de-DE" sz="2800" b="1" dirty="0" err="1" smtClean="0"/>
                        <a:t>been</a:t>
                      </a:r>
                      <a:r>
                        <a:rPr lang="de-DE" sz="2800" b="1" dirty="0" smtClean="0"/>
                        <a:t> </a:t>
                      </a:r>
                      <a:r>
                        <a:rPr lang="de-DE" sz="2800" b="1" dirty="0" err="1" smtClean="0"/>
                        <a:t>raining</a:t>
                      </a:r>
                      <a:r>
                        <a:rPr lang="de-DE" sz="2800" b="0" baseline="0" dirty="0" smtClean="0"/>
                        <a:t> </a:t>
                      </a:r>
                      <a:r>
                        <a:rPr lang="de-DE" sz="2800" b="0" baseline="0" dirty="0" err="1" smtClean="0"/>
                        <a:t>before</a:t>
                      </a:r>
                      <a:r>
                        <a:rPr lang="de-DE" sz="2800" b="0" baseline="0" dirty="0" smtClean="0"/>
                        <a:t>.</a:t>
                      </a:r>
                    </a:p>
                    <a:p>
                      <a:endParaRPr lang="de-DE" sz="2800" dirty="0"/>
                    </a:p>
                  </a:txBody>
                  <a:tcPr/>
                </a:tc>
              </a:tr>
              <a:tr h="1711164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2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err="1" smtClean="0"/>
                        <a:t>Katherie</a:t>
                      </a:r>
                      <a:r>
                        <a:rPr lang="de-DE" sz="2800" dirty="0" smtClean="0"/>
                        <a:t> </a:t>
                      </a:r>
                      <a:r>
                        <a:rPr lang="de-DE" sz="2800" b="1" dirty="0" smtClean="0"/>
                        <a:t>was </a:t>
                      </a:r>
                      <a:r>
                        <a:rPr lang="de-DE" sz="2800" b="1" dirty="0" err="1" smtClean="0"/>
                        <a:t>sitting</a:t>
                      </a:r>
                      <a:r>
                        <a:rPr lang="de-DE" sz="2800" b="1" dirty="0" smtClean="0"/>
                        <a:t> </a:t>
                      </a:r>
                      <a:r>
                        <a:rPr lang="de-DE" sz="2800" b="0" dirty="0" smtClean="0"/>
                        <a:t>in an </a:t>
                      </a:r>
                      <a:r>
                        <a:rPr lang="de-DE" sz="2800" b="0" dirty="0" err="1" smtClean="0"/>
                        <a:t>armchair</a:t>
                      </a:r>
                      <a:r>
                        <a:rPr lang="de-DE" sz="2800" b="0" dirty="0" smtClean="0"/>
                        <a:t>, </a:t>
                      </a:r>
                      <a:r>
                        <a:rPr lang="de-DE" sz="2800" b="0" dirty="0" err="1" smtClean="0"/>
                        <a:t>resting</a:t>
                      </a:r>
                      <a:r>
                        <a:rPr lang="de-DE" sz="2800" b="0" dirty="0" smtClean="0"/>
                        <a:t>. </a:t>
                      </a:r>
                      <a:r>
                        <a:rPr lang="de-DE" sz="2800" b="0" dirty="0" err="1" smtClean="0"/>
                        <a:t>She</a:t>
                      </a:r>
                      <a:r>
                        <a:rPr lang="de-DE" sz="2800" b="0" dirty="0" smtClean="0"/>
                        <a:t> was </a:t>
                      </a:r>
                      <a:r>
                        <a:rPr lang="de-DE" sz="2800" b="0" dirty="0" err="1" smtClean="0"/>
                        <a:t>tired</a:t>
                      </a:r>
                      <a:r>
                        <a:rPr lang="de-DE" sz="2800" b="0" dirty="0" smtClean="0"/>
                        <a:t> </a:t>
                      </a:r>
                      <a:r>
                        <a:rPr lang="de-DE" sz="2800" b="0" dirty="0" err="1" smtClean="0"/>
                        <a:t>because</a:t>
                      </a:r>
                      <a:r>
                        <a:rPr lang="de-DE" sz="2800" b="0" dirty="0" smtClean="0"/>
                        <a:t> </a:t>
                      </a:r>
                      <a:r>
                        <a:rPr lang="de-DE" sz="2800" b="0" dirty="0" err="1" smtClean="0"/>
                        <a:t>she</a:t>
                      </a:r>
                      <a:r>
                        <a:rPr lang="de-DE" sz="2800" b="1" dirty="0" err="1" smtClean="0"/>
                        <a:t>‘d</a:t>
                      </a:r>
                      <a:r>
                        <a:rPr lang="de-DE" sz="2800" b="1" dirty="0" smtClean="0"/>
                        <a:t> </a:t>
                      </a:r>
                      <a:r>
                        <a:rPr lang="de-DE" sz="2800" b="1" dirty="0" err="1" smtClean="0"/>
                        <a:t>been</a:t>
                      </a:r>
                      <a:r>
                        <a:rPr lang="de-DE" sz="2800" b="1" dirty="0" smtClean="0"/>
                        <a:t> </a:t>
                      </a:r>
                      <a:r>
                        <a:rPr lang="de-DE" sz="2800" b="1" dirty="0" err="1" smtClean="0"/>
                        <a:t>working</a:t>
                      </a:r>
                      <a:r>
                        <a:rPr lang="de-DE" sz="2800" b="1" dirty="0" smtClean="0"/>
                        <a:t> </a:t>
                      </a:r>
                      <a:r>
                        <a:rPr lang="de-DE" sz="2800" b="0" dirty="0" err="1" smtClean="0"/>
                        <a:t>very</a:t>
                      </a:r>
                      <a:r>
                        <a:rPr lang="de-DE" sz="2800" b="0" dirty="0" smtClean="0"/>
                        <a:t> </a:t>
                      </a:r>
                      <a:r>
                        <a:rPr lang="de-DE" sz="2800" b="0" dirty="0" err="1" smtClean="0"/>
                        <a:t>hard</a:t>
                      </a:r>
                      <a:r>
                        <a:rPr lang="de-DE" sz="2800" b="0" dirty="0" smtClean="0"/>
                        <a:t>.</a:t>
                      </a:r>
                      <a:endParaRPr lang="de-DE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8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Your</a:t>
            </a:r>
            <a:r>
              <a:rPr lang="de-DE" dirty="0" smtClean="0"/>
              <a:t> turn!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Murphy </a:t>
            </a:r>
            <a:r>
              <a:rPr lang="de-DE" dirty="0" err="1" smtClean="0"/>
              <a:t>C</a:t>
            </a:r>
            <a:r>
              <a:rPr lang="de-DE" dirty="0" err="1" smtClean="0"/>
              <a:t>opies</a:t>
            </a:r>
            <a:r>
              <a:rPr lang="de-DE" dirty="0" smtClean="0"/>
              <a:t>: </a:t>
            </a:r>
            <a:r>
              <a:rPr lang="de-DE" dirty="0"/>
              <a:t>Units 15-</a:t>
            </a:r>
            <a:r>
              <a:rPr lang="de-DE" dirty="0" smtClean="0"/>
              <a:t>16</a:t>
            </a:r>
          </a:p>
          <a:p>
            <a:r>
              <a:rPr lang="de-DE" dirty="0" err="1" smtClean="0"/>
              <a:t>Grammar</a:t>
            </a:r>
            <a:r>
              <a:rPr lang="de-DE" dirty="0" smtClean="0"/>
              <a:t> Book: Unit 10</a:t>
            </a:r>
          </a:p>
          <a:p>
            <a:pPr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15 </a:t>
            </a:r>
            <a:r>
              <a:rPr lang="de-DE" dirty="0" err="1" smtClean="0">
                <a:sym typeface="Wingdings"/>
              </a:rPr>
              <a:t>minutes</a:t>
            </a:r>
            <a:endParaRPr lang="de-DE" dirty="0" smtClean="0">
              <a:sym typeface="Wingding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158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pic>
        <p:nvPicPr>
          <p:cNvPr id="6" name="Bild 5" descr="01 tenses all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03"/>
          <a:stretch/>
        </p:blipFill>
        <p:spPr>
          <a:xfrm>
            <a:off x="470370" y="1083369"/>
            <a:ext cx="8216430" cy="532309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Overview</a:t>
            </a:r>
            <a:r>
              <a:rPr lang="de-DE" sz="3200" b="1" dirty="0" smtClean="0"/>
              <a:t> – all </a:t>
            </a:r>
            <a:r>
              <a:rPr lang="de-DE" sz="3200" b="1" dirty="0" err="1" smtClean="0"/>
              <a:t>tenses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7362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simple: </a:t>
            </a:r>
            <a:r>
              <a:rPr lang="de-DE" sz="3200" b="1" dirty="0" err="1" smtClean="0"/>
              <a:t>forms</a:t>
            </a:r>
            <a:endParaRPr lang="de-DE" sz="32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19819"/>
              </p:ext>
            </p:extLst>
          </p:nvPr>
        </p:nvGraphicFramePr>
        <p:xfrm>
          <a:off x="583256" y="1397000"/>
          <a:ext cx="8240892" cy="446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855"/>
                <a:gridCol w="4365037"/>
              </a:tblGrid>
              <a:tr h="560725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affirmative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negative</a:t>
                      </a:r>
                      <a:endParaRPr lang="de-DE" sz="2800" dirty="0"/>
                    </a:p>
                  </a:txBody>
                  <a:tcPr/>
                </a:tc>
              </a:tr>
              <a:tr h="3397332">
                <a:tc>
                  <a:txBody>
                    <a:bodyPr/>
                    <a:lstStyle/>
                    <a:p>
                      <a:r>
                        <a:rPr lang="de-DE" sz="2500" dirty="0" smtClean="0"/>
                        <a:t>I</a:t>
                      </a:r>
                    </a:p>
                    <a:p>
                      <a:r>
                        <a:rPr lang="de-DE" sz="2500" dirty="0" smtClean="0"/>
                        <a:t>He</a:t>
                      </a:r>
                    </a:p>
                    <a:p>
                      <a:r>
                        <a:rPr lang="de-DE" sz="2500" dirty="0" err="1" smtClean="0"/>
                        <a:t>She</a:t>
                      </a:r>
                      <a:r>
                        <a:rPr lang="de-DE" sz="2500" dirty="0" smtClean="0"/>
                        <a:t> </a:t>
                      </a:r>
                      <a:r>
                        <a:rPr lang="de-DE" sz="2500" b="1" dirty="0" smtClean="0"/>
                        <a:t>‘d </a:t>
                      </a:r>
                      <a:r>
                        <a:rPr lang="de-DE" sz="2500" b="1" dirty="0" err="1" smtClean="0"/>
                        <a:t>seen</a:t>
                      </a:r>
                      <a:r>
                        <a:rPr lang="de-DE" sz="2500" b="1" dirty="0" smtClean="0"/>
                        <a:t> </a:t>
                      </a:r>
                      <a:r>
                        <a:rPr lang="de-DE" sz="2500" b="0" dirty="0" err="1" smtClean="0"/>
                        <a:t>the</a:t>
                      </a:r>
                      <a:r>
                        <a:rPr lang="de-DE" sz="2500" b="0" dirty="0" smtClean="0"/>
                        <a:t> film</a:t>
                      </a:r>
                      <a:r>
                        <a:rPr lang="de-DE" sz="2500" b="0" baseline="0" dirty="0" smtClean="0"/>
                        <a:t> </a:t>
                      </a:r>
                      <a:r>
                        <a:rPr lang="de-DE" sz="2500" b="0" baseline="0" dirty="0" err="1" smtClean="0"/>
                        <a:t>before</a:t>
                      </a:r>
                      <a:r>
                        <a:rPr lang="de-DE" sz="2500" b="0" baseline="0" dirty="0" smtClean="0"/>
                        <a:t>.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It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We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They</a:t>
                      </a:r>
                      <a:endParaRPr lang="de-DE" sz="2500" dirty="0" smtClean="0"/>
                    </a:p>
                    <a:p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contractions</a:t>
                      </a:r>
                      <a:r>
                        <a:rPr lang="de-DE" sz="2500" dirty="0" smtClean="0"/>
                        <a:t>: </a:t>
                      </a:r>
                      <a:r>
                        <a:rPr lang="de-DE" sz="2500" b="1" dirty="0" err="1" smtClean="0"/>
                        <a:t>I`d</a:t>
                      </a:r>
                      <a:r>
                        <a:rPr lang="de-DE" sz="2500" b="1" baseline="0" dirty="0" smtClean="0"/>
                        <a:t> = I </a:t>
                      </a:r>
                      <a:r>
                        <a:rPr lang="de-DE" sz="2500" b="1" baseline="0" dirty="0" err="1" smtClean="0"/>
                        <a:t>had</a:t>
                      </a:r>
                      <a:endParaRPr lang="de-DE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500" dirty="0" smtClean="0"/>
                        <a:t>I</a:t>
                      </a:r>
                    </a:p>
                    <a:p>
                      <a:r>
                        <a:rPr lang="de-DE" sz="2500" dirty="0" smtClean="0"/>
                        <a:t>He</a:t>
                      </a:r>
                    </a:p>
                    <a:p>
                      <a:r>
                        <a:rPr lang="de-DE" sz="2500" dirty="0" err="1" smtClean="0"/>
                        <a:t>She</a:t>
                      </a:r>
                      <a:r>
                        <a:rPr lang="de-DE" sz="2500" dirty="0" smtClean="0"/>
                        <a:t> </a:t>
                      </a:r>
                      <a:r>
                        <a:rPr lang="de-DE" sz="2500" b="1" dirty="0" err="1" smtClean="0"/>
                        <a:t>hadn`t</a:t>
                      </a:r>
                      <a:r>
                        <a:rPr lang="de-DE" sz="2500" b="1" dirty="0" smtClean="0"/>
                        <a:t> </a:t>
                      </a:r>
                      <a:r>
                        <a:rPr lang="de-DE" sz="2500" b="1" dirty="0" err="1" smtClean="0"/>
                        <a:t>seen</a:t>
                      </a:r>
                      <a:r>
                        <a:rPr lang="de-DE" sz="2500" b="1" dirty="0" smtClean="0"/>
                        <a:t> </a:t>
                      </a:r>
                      <a:r>
                        <a:rPr lang="de-DE" sz="2500" b="0" dirty="0" err="1" smtClean="0"/>
                        <a:t>the</a:t>
                      </a:r>
                      <a:r>
                        <a:rPr lang="de-DE" sz="2500" b="0" dirty="0" smtClean="0"/>
                        <a:t> film</a:t>
                      </a:r>
                      <a:r>
                        <a:rPr lang="de-DE" sz="2500" b="0" baseline="0" dirty="0" smtClean="0"/>
                        <a:t> </a:t>
                      </a:r>
                      <a:r>
                        <a:rPr lang="de-DE" sz="2500" b="0" baseline="0" dirty="0" err="1" smtClean="0"/>
                        <a:t>before</a:t>
                      </a:r>
                      <a:r>
                        <a:rPr lang="de-DE" sz="2500" b="0" baseline="0" dirty="0" smtClean="0"/>
                        <a:t>.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It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We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They</a:t>
                      </a:r>
                      <a:endParaRPr lang="de-DE" sz="2500" dirty="0" smtClean="0"/>
                    </a:p>
                    <a:p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contractions</a:t>
                      </a:r>
                      <a:r>
                        <a:rPr lang="de-DE" sz="2500" dirty="0" smtClean="0"/>
                        <a:t>: </a:t>
                      </a:r>
                      <a:r>
                        <a:rPr lang="de-DE" sz="2500" b="1" dirty="0" err="1" smtClean="0"/>
                        <a:t>I‘d</a:t>
                      </a:r>
                      <a:r>
                        <a:rPr lang="de-DE" sz="2500" b="1" baseline="0" dirty="0" smtClean="0"/>
                        <a:t> = I </a:t>
                      </a:r>
                      <a:r>
                        <a:rPr lang="de-DE" sz="2500" b="1" baseline="0" dirty="0" err="1" smtClean="0"/>
                        <a:t>had</a:t>
                      </a:r>
                      <a:endParaRPr lang="de-DE" sz="2500" dirty="0" smtClean="0"/>
                    </a:p>
                  </a:txBody>
                  <a:tcPr/>
                </a:tc>
              </a:tr>
              <a:tr h="511249">
                <a:tc gridSpan="2">
                  <a:txBody>
                    <a:bodyPr/>
                    <a:lstStyle/>
                    <a:p>
                      <a:r>
                        <a:rPr lang="de-DE" sz="2500" dirty="0" err="1" smtClean="0"/>
                        <a:t>She</a:t>
                      </a:r>
                      <a:r>
                        <a:rPr lang="de-DE" sz="2500" baseline="0" dirty="0" smtClean="0"/>
                        <a:t> </a:t>
                      </a:r>
                      <a:r>
                        <a:rPr lang="de-DE" sz="2500" b="1" baseline="0" dirty="0" err="1" smtClean="0"/>
                        <a:t>had</a:t>
                      </a:r>
                      <a:r>
                        <a:rPr lang="de-DE" sz="2500" b="1" baseline="0" dirty="0" smtClean="0"/>
                        <a:t> </a:t>
                      </a:r>
                      <a:r>
                        <a:rPr lang="de-DE" sz="2500" b="1" baseline="0" dirty="0" err="1" smtClean="0"/>
                        <a:t>seen</a:t>
                      </a:r>
                      <a:r>
                        <a:rPr lang="de-DE" sz="2500" b="1" baseline="0" dirty="0" smtClean="0"/>
                        <a:t>: </a:t>
                      </a:r>
                      <a:r>
                        <a:rPr lang="de-DE" sz="2500" b="0" i="0" baseline="0" dirty="0" err="1" smtClean="0"/>
                        <a:t>had</a:t>
                      </a:r>
                      <a:r>
                        <a:rPr lang="de-DE" sz="2500" b="0" i="0" baseline="0" dirty="0" smtClean="0"/>
                        <a:t>=</a:t>
                      </a:r>
                      <a:r>
                        <a:rPr lang="de-DE" sz="2500" b="0" i="1" baseline="0" dirty="0" err="1" smtClean="0"/>
                        <a:t>past</a:t>
                      </a:r>
                      <a:r>
                        <a:rPr lang="de-DE" sz="2500" b="0" i="0" baseline="0" dirty="0" smtClean="0"/>
                        <a:t>; </a:t>
                      </a:r>
                      <a:r>
                        <a:rPr lang="de-DE" sz="2500" b="0" i="0" baseline="0" dirty="0" err="1" smtClean="0"/>
                        <a:t>seen</a:t>
                      </a:r>
                      <a:r>
                        <a:rPr lang="de-DE" sz="2500" b="0" i="0" baseline="0" dirty="0" smtClean="0"/>
                        <a:t>=</a:t>
                      </a:r>
                      <a:r>
                        <a:rPr lang="de-DE" sz="2500" b="0" i="0" baseline="0" dirty="0" err="1" smtClean="0"/>
                        <a:t>participle</a:t>
                      </a:r>
                      <a:r>
                        <a:rPr lang="de-DE" sz="2500" b="0" i="0" baseline="0" dirty="0" smtClean="0"/>
                        <a:t> (</a:t>
                      </a:r>
                      <a:r>
                        <a:rPr lang="de-DE" sz="2500" b="0" i="1" baseline="0" dirty="0" err="1" smtClean="0"/>
                        <a:t>perfect</a:t>
                      </a:r>
                      <a:r>
                        <a:rPr lang="de-DE" sz="2500" b="0" i="0" baseline="0" dirty="0" smtClean="0"/>
                        <a:t>)</a:t>
                      </a:r>
                      <a:endParaRPr lang="de-DE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25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9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simple: </a:t>
            </a:r>
            <a:r>
              <a:rPr lang="de-DE" sz="3200" b="1" dirty="0" err="1" smtClean="0"/>
              <a:t>forms</a:t>
            </a:r>
            <a:endParaRPr lang="de-DE" sz="3200" b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56739"/>
              </p:ext>
            </p:extLst>
          </p:nvPr>
        </p:nvGraphicFramePr>
        <p:xfrm>
          <a:off x="573850" y="1739900"/>
          <a:ext cx="8250297" cy="2992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891"/>
                <a:gridCol w="2210740"/>
                <a:gridCol w="2370666"/>
              </a:tblGrid>
              <a:tr h="498828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questions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positive (</a:t>
                      </a:r>
                      <a:r>
                        <a:rPr lang="de-DE" sz="2400" dirty="0" err="1" smtClean="0"/>
                        <a:t>short</a:t>
                      </a:r>
                      <a:r>
                        <a:rPr lang="de-DE" sz="2400" dirty="0" smtClean="0"/>
                        <a:t>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negative (</a:t>
                      </a:r>
                      <a:r>
                        <a:rPr lang="de-DE" sz="2400" dirty="0" err="1" smtClean="0"/>
                        <a:t>short</a:t>
                      </a:r>
                      <a:r>
                        <a:rPr lang="de-DE" sz="2400" dirty="0" smtClean="0"/>
                        <a:t>)</a:t>
                      </a:r>
                    </a:p>
                  </a:txBody>
                  <a:tcPr/>
                </a:tc>
              </a:tr>
              <a:tr h="2494139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	   I</a:t>
                      </a:r>
                    </a:p>
                    <a:p>
                      <a:r>
                        <a:rPr lang="de-DE" sz="2400" dirty="0" smtClean="0"/>
                        <a:t>	   </a:t>
                      </a:r>
                      <a:r>
                        <a:rPr lang="de-DE" sz="2400" dirty="0" err="1" smtClean="0"/>
                        <a:t>you</a:t>
                      </a:r>
                      <a:endParaRPr lang="de-DE" sz="2400" dirty="0" smtClean="0"/>
                    </a:p>
                    <a:p>
                      <a:r>
                        <a:rPr lang="de-DE" sz="2400" dirty="0" smtClean="0"/>
                        <a:t>	   he</a:t>
                      </a:r>
                    </a:p>
                    <a:p>
                      <a:r>
                        <a:rPr lang="de-DE" sz="2400" b="1" dirty="0" err="1" smtClean="0"/>
                        <a:t>Had</a:t>
                      </a:r>
                      <a:r>
                        <a:rPr lang="de-DE" sz="2400" b="0" baseline="0" dirty="0" smtClean="0"/>
                        <a:t>  </a:t>
                      </a:r>
                      <a:r>
                        <a:rPr lang="de-DE" sz="2400" b="0" dirty="0" err="1" smtClean="0"/>
                        <a:t>she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1" dirty="0" err="1" smtClean="0"/>
                        <a:t>seen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u="sng" dirty="0" err="1" smtClean="0"/>
                        <a:t>it</a:t>
                      </a:r>
                      <a:r>
                        <a:rPr lang="de-DE" sz="2400" b="0" u="none" baseline="0" dirty="0" smtClean="0"/>
                        <a:t> </a:t>
                      </a:r>
                      <a:r>
                        <a:rPr lang="de-DE" sz="2400" b="0" u="none" baseline="0" dirty="0" err="1" smtClean="0"/>
                        <a:t>before</a:t>
                      </a:r>
                      <a:r>
                        <a:rPr lang="de-DE" sz="2400" b="0" u="none" baseline="0" dirty="0" smtClean="0"/>
                        <a:t>?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  </a:t>
                      </a:r>
                      <a:r>
                        <a:rPr lang="de-DE" sz="2400" b="0" dirty="0" err="1" smtClean="0"/>
                        <a:t>we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  </a:t>
                      </a:r>
                      <a:r>
                        <a:rPr lang="de-DE" sz="2400" b="0" dirty="0" err="1" smtClean="0"/>
                        <a:t>they</a:t>
                      </a:r>
                      <a:endParaRPr lang="de-DE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	 I</a:t>
                      </a:r>
                    </a:p>
                    <a:p>
                      <a:r>
                        <a:rPr lang="de-DE" sz="2400" dirty="0" smtClean="0"/>
                        <a:t>	 </a:t>
                      </a:r>
                      <a:r>
                        <a:rPr lang="de-DE" sz="2400" dirty="0" err="1" smtClean="0"/>
                        <a:t>you</a:t>
                      </a:r>
                      <a:endParaRPr lang="de-DE" sz="2400" dirty="0" smtClean="0"/>
                    </a:p>
                    <a:p>
                      <a:r>
                        <a:rPr lang="de-DE" sz="2400" dirty="0" smtClean="0"/>
                        <a:t>	  he</a:t>
                      </a:r>
                    </a:p>
                    <a:p>
                      <a:r>
                        <a:rPr lang="de-DE" sz="2400" b="1" dirty="0" smtClean="0"/>
                        <a:t>Yes,</a:t>
                      </a:r>
                      <a:r>
                        <a:rPr lang="de-DE" sz="2400" b="0" baseline="0" dirty="0" smtClean="0"/>
                        <a:t> </a:t>
                      </a:r>
                      <a:r>
                        <a:rPr lang="de-DE" sz="2400" b="0" dirty="0" err="1" smtClean="0"/>
                        <a:t>she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1" dirty="0" err="1" smtClean="0"/>
                        <a:t>had</a:t>
                      </a:r>
                      <a:r>
                        <a:rPr lang="de-DE" sz="2400" b="1" dirty="0" smtClean="0"/>
                        <a:t>.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</a:t>
                      </a:r>
                      <a:r>
                        <a:rPr lang="de-DE" sz="2400" b="0" dirty="0" err="1" smtClean="0"/>
                        <a:t>we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</a:t>
                      </a:r>
                      <a:r>
                        <a:rPr lang="de-DE" sz="2400" b="0" dirty="0" err="1" smtClean="0"/>
                        <a:t>they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	 I</a:t>
                      </a:r>
                    </a:p>
                    <a:p>
                      <a:r>
                        <a:rPr lang="de-DE" sz="2400" dirty="0" smtClean="0"/>
                        <a:t>	 </a:t>
                      </a:r>
                      <a:r>
                        <a:rPr lang="de-DE" sz="2400" dirty="0" err="1" smtClean="0"/>
                        <a:t>you</a:t>
                      </a:r>
                      <a:endParaRPr lang="de-DE" sz="2400" dirty="0" smtClean="0"/>
                    </a:p>
                    <a:p>
                      <a:r>
                        <a:rPr lang="de-DE" sz="2400" dirty="0" smtClean="0"/>
                        <a:t>	 he</a:t>
                      </a:r>
                    </a:p>
                    <a:p>
                      <a:r>
                        <a:rPr lang="de-DE" sz="2400" b="1" dirty="0" err="1" smtClean="0"/>
                        <a:t>No</a:t>
                      </a:r>
                      <a:r>
                        <a:rPr lang="de-DE" sz="2400" b="1" dirty="0" smtClean="0"/>
                        <a:t>, </a:t>
                      </a:r>
                      <a:r>
                        <a:rPr lang="de-DE" sz="2400" b="0" dirty="0" err="1" smtClean="0"/>
                        <a:t>she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1" dirty="0" err="1" smtClean="0"/>
                        <a:t>hadn`t</a:t>
                      </a:r>
                      <a:r>
                        <a:rPr lang="de-DE" sz="2400" b="1" dirty="0" smtClean="0"/>
                        <a:t>.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</a:t>
                      </a:r>
                      <a:r>
                        <a:rPr lang="de-DE" sz="2400" b="0" dirty="0" err="1" smtClean="0"/>
                        <a:t>we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</a:t>
                      </a:r>
                      <a:r>
                        <a:rPr lang="de-DE" sz="2400" b="0" dirty="0" err="1" smtClean="0"/>
                        <a:t>they</a:t>
                      </a:r>
                      <a:endParaRPr lang="de-DE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9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simple: </a:t>
            </a:r>
            <a:r>
              <a:rPr lang="de-DE" sz="3200" b="1" dirty="0" err="1" smtClean="0"/>
              <a:t>use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70370" y="1397809"/>
            <a:ext cx="82164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400" dirty="0" smtClean="0"/>
              <a:t>Use the </a:t>
            </a:r>
            <a:r>
              <a:rPr lang="en-GB" sz="2400" b="1" dirty="0" smtClean="0"/>
              <a:t>past perfect</a:t>
            </a:r>
            <a:r>
              <a:rPr lang="en-GB" sz="2400" dirty="0" smtClean="0"/>
              <a:t> when you are </a:t>
            </a:r>
            <a:r>
              <a:rPr lang="en-GB" sz="2400" u="sng" dirty="0" smtClean="0"/>
              <a:t>already talking about the past</a:t>
            </a:r>
            <a:r>
              <a:rPr lang="en-GB" sz="2400" dirty="0" smtClean="0"/>
              <a:t>, and want to talk about </a:t>
            </a:r>
            <a:r>
              <a:rPr lang="en-GB" sz="2400" u="sng" dirty="0" smtClean="0"/>
              <a:t>an earlier past action</a:t>
            </a:r>
            <a:r>
              <a:rPr lang="en-GB" sz="24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	</a:t>
            </a:r>
            <a:r>
              <a:rPr lang="en-GB" sz="2400" dirty="0" smtClean="0">
                <a:sym typeface="Wingdings"/>
              </a:rPr>
              <a:t> When I woke up the garden was all white. It had snowed 	      that night</a:t>
            </a:r>
            <a:r>
              <a:rPr lang="en-GB" sz="2400" dirty="0" smtClean="0">
                <a:sym typeface="Wingdings"/>
              </a:rPr>
              <a:t>. (before I woke up)</a:t>
            </a:r>
            <a:endParaRPr lang="en-GB" sz="2400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GB" sz="2400" dirty="0" smtClean="0">
                <a:sym typeface="Wingdings"/>
              </a:rPr>
              <a:t>	 I arrived at the coffee bar twenty minutes late. My friends 	      had already  gone</a:t>
            </a:r>
            <a:r>
              <a:rPr lang="en-GB" sz="2400" dirty="0" smtClean="0">
                <a:sym typeface="Wingdings"/>
              </a:rPr>
              <a:t>. (before I arrived)</a:t>
            </a:r>
            <a:endParaRPr lang="en-GB" sz="2400" dirty="0" smtClean="0"/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400" dirty="0" smtClean="0"/>
              <a:t>Make the </a:t>
            </a:r>
            <a:r>
              <a:rPr lang="en-GB" sz="2400" b="1" dirty="0" smtClean="0"/>
              <a:t>past perfect </a:t>
            </a:r>
            <a:r>
              <a:rPr lang="en-GB" sz="2400" dirty="0" smtClean="0"/>
              <a:t>with </a:t>
            </a:r>
            <a:r>
              <a:rPr lang="en-GB" sz="2400" i="1" dirty="0" smtClean="0"/>
              <a:t>had / hadn’t </a:t>
            </a:r>
            <a:r>
              <a:rPr lang="en-GB" sz="2400" dirty="0" smtClean="0"/>
              <a:t>+ the past participle.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GB" sz="2400" dirty="0" smtClean="0"/>
              <a:t>The </a:t>
            </a:r>
            <a:r>
              <a:rPr lang="en-GB" sz="2400" b="1" dirty="0" smtClean="0"/>
              <a:t>past perfect </a:t>
            </a:r>
            <a:r>
              <a:rPr lang="en-GB" sz="2400" dirty="0" smtClean="0"/>
              <a:t>is the same for all persons.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GB" sz="2400" dirty="0"/>
          </a:p>
          <a:p>
            <a:pPr algn="ctr">
              <a:lnSpc>
                <a:spcPct val="120000"/>
              </a:lnSpc>
            </a:pPr>
            <a:r>
              <a:rPr lang="en-GB" sz="2600" b="1" dirty="0" smtClean="0">
                <a:solidFill>
                  <a:srgbClr val="FF0000"/>
                </a:solidFill>
              </a:rPr>
              <a:t>!!! Be careful: </a:t>
            </a:r>
            <a:r>
              <a:rPr lang="en-GB" sz="2600" b="1" i="1" dirty="0" smtClean="0">
                <a:solidFill>
                  <a:srgbClr val="FF0000"/>
                </a:solidFill>
              </a:rPr>
              <a:t>I’d</a:t>
            </a:r>
            <a:r>
              <a:rPr lang="en-GB" sz="2600" b="1" dirty="0" smtClean="0">
                <a:solidFill>
                  <a:srgbClr val="FF0000"/>
                </a:solidFill>
              </a:rPr>
              <a:t> can be </a:t>
            </a:r>
            <a:r>
              <a:rPr lang="en-GB" sz="2600" b="1" i="1" u="sng" dirty="0" smtClean="0">
                <a:solidFill>
                  <a:srgbClr val="FF0000"/>
                </a:solidFill>
              </a:rPr>
              <a:t>I had</a:t>
            </a:r>
            <a:r>
              <a:rPr lang="en-GB" sz="2600" b="1" dirty="0" smtClean="0">
                <a:solidFill>
                  <a:srgbClr val="FF0000"/>
                </a:solidFill>
              </a:rPr>
              <a:t>. It can also be </a:t>
            </a:r>
            <a:r>
              <a:rPr lang="en-GB" sz="2600" b="1" i="1" u="sng" dirty="0" smtClean="0">
                <a:solidFill>
                  <a:srgbClr val="FF0000"/>
                </a:solidFill>
              </a:rPr>
              <a:t>I would</a:t>
            </a:r>
            <a:r>
              <a:rPr lang="en-GB" sz="2600" b="1" i="1" dirty="0" smtClean="0">
                <a:solidFill>
                  <a:srgbClr val="FF0000"/>
                </a:solidFill>
              </a:rPr>
              <a:t>.</a:t>
            </a:r>
            <a:r>
              <a:rPr lang="en-GB" sz="2600" b="1" dirty="0" smtClean="0">
                <a:solidFill>
                  <a:srgbClr val="FF0000"/>
                </a:solidFill>
              </a:rPr>
              <a:t> !!!</a:t>
            </a:r>
          </a:p>
          <a:p>
            <a:pPr marL="285750" indent="-285750">
              <a:buFont typeface="Arial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9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simple: </a:t>
            </a:r>
            <a:r>
              <a:rPr lang="de-DE" sz="3200" b="1" dirty="0" err="1" smtClean="0"/>
              <a:t>use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70370" y="1397809"/>
            <a:ext cx="821643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800" dirty="0" smtClean="0"/>
              <a:t>In pairs, discuss these examples</a:t>
            </a:r>
            <a:r>
              <a:rPr lang="en-GB" sz="2400" dirty="0" smtClean="0"/>
              <a:t>:</a:t>
            </a:r>
            <a:endParaRPr lang="en-GB" sz="26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07552"/>
              </p:ext>
            </p:extLst>
          </p:nvPr>
        </p:nvGraphicFramePr>
        <p:xfrm>
          <a:off x="470370" y="2138680"/>
          <a:ext cx="821643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22"/>
                <a:gridCol w="7527308"/>
              </a:tblGrid>
              <a:tr h="1008380">
                <a:tc>
                  <a:txBody>
                    <a:bodyPr/>
                    <a:lstStyle/>
                    <a:p>
                      <a:r>
                        <a:rPr lang="de-DE" sz="2400" b="0" dirty="0" smtClean="0"/>
                        <a:t>1a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 smtClean="0"/>
                        <a:t>A: Was Tom </a:t>
                      </a:r>
                      <a:r>
                        <a:rPr lang="de-DE" sz="2400" b="0" dirty="0" err="1" smtClean="0"/>
                        <a:t>here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when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you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arrived</a:t>
                      </a:r>
                      <a:r>
                        <a:rPr lang="de-DE" sz="2400" b="0" dirty="0" smtClean="0"/>
                        <a:t>?</a:t>
                      </a:r>
                    </a:p>
                    <a:p>
                      <a:r>
                        <a:rPr lang="de-DE" sz="2400" b="0" dirty="0" smtClean="0"/>
                        <a:t>B: Yes, but he </a:t>
                      </a:r>
                      <a:r>
                        <a:rPr lang="de-DE" sz="2400" b="1" dirty="0" err="1" smtClean="0"/>
                        <a:t>left</a:t>
                      </a:r>
                      <a:r>
                        <a:rPr lang="de-DE" sz="2400" b="0" baseline="0" dirty="0" smtClean="0"/>
                        <a:t> </a:t>
                      </a:r>
                      <a:r>
                        <a:rPr lang="de-DE" sz="2400" b="0" baseline="0" dirty="0" err="1" smtClean="0"/>
                        <a:t>soon</a:t>
                      </a:r>
                      <a:r>
                        <a:rPr lang="de-DE" sz="2400" b="0" baseline="0" dirty="0" smtClean="0"/>
                        <a:t> </a:t>
                      </a:r>
                      <a:r>
                        <a:rPr lang="de-DE" sz="2400" b="0" baseline="0" dirty="0" err="1" smtClean="0"/>
                        <a:t>afterwards</a:t>
                      </a:r>
                      <a:r>
                        <a:rPr lang="de-DE" sz="2400" b="0" baseline="0" dirty="0" smtClean="0"/>
                        <a:t>.</a:t>
                      </a:r>
                      <a:endParaRPr lang="de-DE" sz="2400" b="0" dirty="0"/>
                    </a:p>
                  </a:txBody>
                  <a:tcPr/>
                </a:tc>
              </a:tr>
              <a:tr h="100838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1b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A: Was Tom </a:t>
                      </a:r>
                      <a:r>
                        <a:rPr lang="de-DE" sz="2400" dirty="0" err="1" smtClean="0"/>
                        <a:t>here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when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you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b="0" dirty="0" err="1" smtClean="0"/>
                        <a:t>arrived</a:t>
                      </a:r>
                      <a:r>
                        <a:rPr lang="de-DE" sz="2400" dirty="0" smtClean="0"/>
                        <a:t>?</a:t>
                      </a:r>
                    </a:p>
                    <a:p>
                      <a:r>
                        <a:rPr lang="de-DE" sz="2400" dirty="0" smtClean="0"/>
                        <a:t>B: </a:t>
                      </a:r>
                      <a:r>
                        <a:rPr lang="de-DE" sz="2400" dirty="0" err="1" smtClean="0"/>
                        <a:t>No</a:t>
                      </a:r>
                      <a:r>
                        <a:rPr lang="de-DE" sz="2400" dirty="0" smtClean="0"/>
                        <a:t>, he </a:t>
                      </a:r>
                      <a:r>
                        <a:rPr lang="de-DE" sz="2400" b="1" dirty="0" err="1" smtClean="0"/>
                        <a:t>had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0" dirty="0" err="1" smtClean="0"/>
                        <a:t>already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1" dirty="0" err="1" smtClean="0"/>
                        <a:t>left</a:t>
                      </a:r>
                      <a:r>
                        <a:rPr lang="de-DE" sz="2400" b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  <a:tr h="100838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2a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Kate </a:t>
                      </a:r>
                      <a:r>
                        <a:rPr lang="de-DE" sz="2400" b="1" dirty="0" err="1" smtClean="0"/>
                        <a:t>wasn‘t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at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home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when</a:t>
                      </a:r>
                      <a:r>
                        <a:rPr lang="de-DE" sz="2400" b="0" dirty="0" smtClean="0"/>
                        <a:t> I </a:t>
                      </a:r>
                      <a:r>
                        <a:rPr lang="de-DE" sz="2400" b="0" dirty="0" err="1" smtClean="0"/>
                        <a:t>phoned</a:t>
                      </a:r>
                      <a:r>
                        <a:rPr lang="de-DE" sz="2400" b="0" dirty="0" smtClean="0"/>
                        <a:t>.</a:t>
                      </a:r>
                    </a:p>
                    <a:p>
                      <a:r>
                        <a:rPr lang="de-DE" sz="2400" b="0" dirty="0" err="1" smtClean="0"/>
                        <a:t>She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1" dirty="0" smtClean="0"/>
                        <a:t>was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at</a:t>
                      </a:r>
                      <a:r>
                        <a:rPr lang="de-DE" sz="2400" b="0" dirty="0" smtClean="0"/>
                        <a:t> her </a:t>
                      </a:r>
                      <a:r>
                        <a:rPr lang="de-DE" sz="2400" b="0" dirty="0" err="1" smtClean="0"/>
                        <a:t>mother‘s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house</a:t>
                      </a:r>
                      <a:r>
                        <a:rPr lang="de-DE" sz="2400" b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  <a:tr h="100838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2b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Kate </a:t>
                      </a:r>
                      <a:r>
                        <a:rPr lang="de-DE" sz="2400" b="1" dirty="0" err="1" smtClean="0"/>
                        <a:t>had</a:t>
                      </a:r>
                      <a:r>
                        <a:rPr lang="de-DE" sz="2400" dirty="0" smtClean="0"/>
                        <a:t> just </a:t>
                      </a:r>
                      <a:r>
                        <a:rPr lang="de-DE" sz="2400" b="1" dirty="0" err="1" smtClean="0"/>
                        <a:t>got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aseline="0" dirty="0" err="1" smtClean="0"/>
                        <a:t>home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aseline="0" dirty="0" err="1" smtClean="0"/>
                        <a:t>when</a:t>
                      </a:r>
                      <a:r>
                        <a:rPr lang="de-DE" sz="2400" baseline="0" dirty="0" smtClean="0"/>
                        <a:t> I </a:t>
                      </a:r>
                      <a:r>
                        <a:rPr lang="de-DE" sz="2400" baseline="0" dirty="0" err="1" smtClean="0"/>
                        <a:t>phoned</a:t>
                      </a:r>
                      <a:r>
                        <a:rPr lang="de-DE" sz="2400" baseline="0" dirty="0" smtClean="0"/>
                        <a:t>.</a:t>
                      </a:r>
                    </a:p>
                    <a:p>
                      <a:r>
                        <a:rPr lang="de-DE" sz="2400" baseline="0" dirty="0" err="1" smtClean="0"/>
                        <a:t>She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="1" baseline="0" dirty="0" err="1" smtClean="0"/>
                        <a:t>had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="1" baseline="0" dirty="0" err="1" smtClean="0"/>
                        <a:t>been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aseline="0" dirty="0" err="1" smtClean="0"/>
                        <a:t>at</a:t>
                      </a:r>
                      <a:r>
                        <a:rPr lang="de-DE" sz="2400" baseline="0" dirty="0" smtClean="0"/>
                        <a:t> her </a:t>
                      </a:r>
                      <a:r>
                        <a:rPr lang="de-DE" sz="2400" baseline="0" dirty="0" err="1" smtClean="0"/>
                        <a:t>mother‘s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aseline="0" dirty="0" err="1" smtClean="0"/>
                        <a:t>house</a:t>
                      </a:r>
                      <a:r>
                        <a:rPr lang="de-DE" sz="2400" baseline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9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simple: </a:t>
            </a:r>
            <a:r>
              <a:rPr lang="de-DE" sz="3200" b="1" dirty="0" err="1" smtClean="0"/>
              <a:t>use</a:t>
            </a:r>
            <a:endParaRPr lang="de-DE" sz="32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70370" y="1397809"/>
            <a:ext cx="821643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800" dirty="0" smtClean="0"/>
              <a:t>Now, discuss these examples, too:</a:t>
            </a:r>
            <a:endParaRPr lang="en-GB" sz="2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860789"/>
              </p:ext>
            </p:extLst>
          </p:nvPr>
        </p:nvGraphicFramePr>
        <p:xfrm>
          <a:off x="470370" y="2138680"/>
          <a:ext cx="8216430" cy="399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122"/>
                <a:gridCol w="7527308"/>
              </a:tblGrid>
              <a:tr h="998855">
                <a:tc>
                  <a:txBody>
                    <a:bodyPr/>
                    <a:lstStyle/>
                    <a:p>
                      <a:r>
                        <a:rPr lang="de-DE" sz="2400" b="0" dirty="0" smtClean="0"/>
                        <a:t>1a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0" dirty="0" smtClean="0"/>
                        <a:t>Who</a:t>
                      </a:r>
                      <a:r>
                        <a:rPr lang="de-DE" sz="2400" b="0" baseline="0" dirty="0" smtClean="0"/>
                        <a:t> </a:t>
                      </a:r>
                      <a:r>
                        <a:rPr lang="de-DE" sz="2400" b="0" baseline="0" dirty="0" err="1" smtClean="0"/>
                        <a:t>is</a:t>
                      </a:r>
                      <a:r>
                        <a:rPr lang="de-DE" sz="2400" b="0" baseline="0" dirty="0" smtClean="0"/>
                        <a:t> </a:t>
                      </a:r>
                      <a:r>
                        <a:rPr lang="de-DE" sz="2400" b="0" baseline="0" dirty="0" err="1" smtClean="0"/>
                        <a:t>that</a:t>
                      </a:r>
                      <a:r>
                        <a:rPr lang="de-DE" sz="2400" b="0" baseline="0" dirty="0" smtClean="0"/>
                        <a:t> </a:t>
                      </a:r>
                      <a:r>
                        <a:rPr lang="de-DE" sz="2400" b="0" baseline="0" dirty="0" err="1" smtClean="0"/>
                        <a:t>woman</a:t>
                      </a:r>
                      <a:r>
                        <a:rPr lang="de-DE" sz="2400" b="0" baseline="0" dirty="0" smtClean="0"/>
                        <a:t>? </a:t>
                      </a:r>
                      <a:r>
                        <a:rPr lang="de-DE" sz="2400" b="0" baseline="0" dirty="0" err="1" smtClean="0"/>
                        <a:t>I‘</a:t>
                      </a:r>
                      <a:r>
                        <a:rPr lang="de-DE" sz="2400" b="1" baseline="0" dirty="0" err="1" smtClean="0"/>
                        <a:t>ve</a:t>
                      </a:r>
                      <a:r>
                        <a:rPr lang="de-DE" sz="2400" b="1" baseline="0" dirty="0" smtClean="0"/>
                        <a:t> </a:t>
                      </a:r>
                      <a:r>
                        <a:rPr lang="de-DE" sz="2400" b="1" baseline="0" dirty="0" err="1" smtClean="0"/>
                        <a:t>seen</a:t>
                      </a:r>
                      <a:r>
                        <a:rPr lang="de-DE" sz="2400" b="0" baseline="0" dirty="0" smtClean="0"/>
                        <a:t> her </a:t>
                      </a:r>
                      <a:r>
                        <a:rPr lang="de-DE" sz="2400" b="0" baseline="0" dirty="0" err="1" smtClean="0"/>
                        <a:t>before</a:t>
                      </a:r>
                      <a:r>
                        <a:rPr lang="de-DE" sz="2400" b="0" baseline="0" dirty="0" smtClean="0"/>
                        <a:t>, but I </a:t>
                      </a:r>
                      <a:r>
                        <a:rPr lang="de-DE" sz="2400" b="1" baseline="0" dirty="0" err="1" smtClean="0"/>
                        <a:t>can‘t</a:t>
                      </a:r>
                      <a:r>
                        <a:rPr lang="de-DE" sz="2400" b="1" baseline="0" dirty="0" smtClean="0"/>
                        <a:t> </a:t>
                      </a:r>
                      <a:r>
                        <a:rPr lang="de-DE" sz="2400" b="0" baseline="0" dirty="0" err="1" smtClean="0"/>
                        <a:t>remember</a:t>
                      </a:r>
                      <a:r>
                        <a:rPr lang="de-DE" sz="2400" b="0" baseline="0" dirty="0" smtClean="0"/>
                        <a:t> </a:t>
                      </a:r>
                      <a:r>
                        <a:rPr lang="de-DE" sz="2400" b="0" baseline="0" dirty="0" err="1" smtClean="0"/>
                        <a:t>where</a:t>
                      </a:r>
                      <a:r>
                        <a:rPr lang="de-DE" sz="2400" b="0" baseline="0" dirty="0" smtClean="0"/>
                        <a:t>.</a:t>
                      </a:r>
                      <a:endParaRPr lang="de-DE" sz="2400" b="0" dirty="0"/>
                    </a:p>
                  </a:txBody>
                  <a:tcPr/>
                </a:tc>
              </a:tr>
              <a:tr h="998855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1b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I </a:t>
                      </a:r>
                      <a:r>
                        <a:rPr lang="de-DE" sz="2400" dirty="0" err="1" smtClean="0"/>
                        <a:t>wasn‘t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sure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who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she</a:t>
                      </a:r>
                      <a:r>
                        <a:rPr lang="de-DE" sz="2400" dirty="0" smtClean="0"/>
                        <a:t> was. </a:t>
                      </a:r>
                      <a:r>
                        <a:rPr lang="de-DE" sz="2400" dirty="0" err="1" smtClean="0"/>
                        <a:t>I</a:t>
                      </a:r>
                      <a:r>
                        <a:rPr lang="de-DE" sz="2400" b="1" dirty="0" err="1" smtClean="0"/>
                        <a:t>‘d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seen</a:t>
                      </a:r>
                      <a:r>
                        <a:rPr lang="de-DE" sz="2400" b="0" dirty="0" smtClean="0"/>
                        <a:t> her </a:t>
                      </a:r>
                      <a:r>
                        <a:rPr lang="de-DE" sz="2400" b="0" dirty="0" err="1" smtClean="0"/>
                        <a:t>before</a:t>
                      </a:r>
                      <a:r>
                        <a:rPr lang="de-DE" sz="2400" b="0" dirty="0" smtClean="0"/>
                        <a:t>, but I </a:t>
                      </a:r>
                      <a:r>
                        <a:rPr lang="de-DE" sz="2400" b="1" dirty="0" err="1" smtClean="0"/>
                        <a:t>couldn‘t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remember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where</a:t>
                      </a:r>
                      <a:r>
                        <a:rPr lang="de-DE" sz="2400" b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  <a:tr h="998855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2a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The </a:t>
                      </a:r>
                      <a:r>
                        <a:rPr lang="de-DE" sz="2400" dirty="0" err="1" smtClean="0"/>
                        <a:t>house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is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dirty</a:t>
                      </a:r>
                      <a:r>
                        <a:rPr lang="de-DE" sz="2400" dirty="0" smtClean="0"/>
                        <a:t>. </a:t>
                      </a:r>
                      <a:r>
                        <a:rPr lang="de-DE" sz="2400" dirty="0" err="1" smtClean="0"/>
                        <a:t>They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b="1" dirty="0" err="1" smtClean="0"/>
                        <a:t>haven‘t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cleaned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0" dirty="0" err="1" smtClean="0"/>
                        <a:t>it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for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weeks</a:t>
                      </a:r>
                      <a:r>
                        <a:rPr lang="de-DE" sz="2400" b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  <a:tr h="998855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2b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The </a:t>
                      </a:r>
                      <a:r>
                        <a:rPr lang="de-DE" sz="2400" dirty="0" err="1" smtClean="0"/>
                        <a:t>house</a:t>
                      </a:r>
                      <a:r>
                        <a:rPr lang="de-DE" sz="2400" dirty="0" smtClean="0"/>
                        <a:t> was </a:t>
                      </a:r>
                      <a:r>
                        <a:rPr lang="de-DE" sz="2400" dirty="0" err="1" smtClean="0"/>
                        <a:t>dirty</a:t>
                      </a:r>
                      <a:r>
                        <a:rPr lang="de-DE" sz="2400" dirty="0" smtClean="0"/>
                        <a:t>. </a:t>
                      </a:r>
                      <a:r>
                        <a:rPr lang="de-DE" sz="2400" dirty="0" err="1" smtClean="0"/>
                        <a:t>They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b="1" dirty="0" err="1" smtClean="0"/>
                        <a:t>hadn‘t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cleaned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0" dirty="0" err="1" smtClean="0"/>
                        <a:t>it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for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0" dirty="0" err="1" smtClean="0"/>
                        <a:t>weeks</a:t>
                      </a:r>
                      <a:r>
                        <a:rPr lang="de-DE" sz="2400" b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1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continuous</a:t>
            </a:r>
            <a:r>
              <a:rPr lang="de-DE" sz="3200" b="1" dirty="0" smtClean="0"/>
              <a:t>: </a:t>
            </a:r>
            <a:r>
              <a:rPr lang="de-DE" sz="3200" b="1" dirty="0" err="1" smtClean="0"/>
              <a:t>forms</a:t>
            </a:r>
            <a:endParaRPr lang="de-DE" sz="32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70009"/>
              </p:ext>
            </p:extLst>
          </p:nvPr>
        </p:nvGraphicFramePr>
        <p:xfrm>
          <a:off x="583256" y="1397000"/>
          <a:ext cx="8240892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855"/>
                <a:gridCol w="436503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affirmative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negative</a:t>
                      </a:r>
                      <a:endParaRPr lang="de-D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500" dirty="0" smtClean="0"/>
                        <a:t>I</a:t>
                      </a:r>
                    </a:p>
                    <a:p>
                      <a:r>
                        <a:rPr lang="de-DE" sz="2500" dirty="0" smtClean="0"/>
                        <a:t>He</a:t>
                      </a:r>
                    </a:p>
                    <a:p>
                      <a:r>
                        <a:rPr lang="de-DE" sz="2500" dirty="0" err="1" smtClean="0"/>
                        <a:t>She</a:t>
                      </a:r>
                      <a:r>
                        <a:rPr lang="de-DE" sz="2500" dirty="0" smtClean="0"/>
                        <a:t> </a:t>
                      </a:r>
                      <a:r>
                        <a:rPr lang="de-DE" sz="2500" b="1" dirty="0" smtClean="0"/>
                        <a:t>‘d </a:t>
                      </a:r>
                      <a:r>
                        <a:rPr lang="de-DE" sz="2500" b="1" dirty="0" err="1" smtClean="0"/>
                        <a:t>been</a:t>
                      </a:r>
                      <a:r>
                        <a:rPr lang="de-DE" sz="2500" b="1" baseline="0" dirty="0" smtClean="0"/>
                        <a:t> </a:t>
                      </a:r>
                      <a:r>
                        <a:rPr lang="de-DE" sz="2500" b="1" baseline="0" dirty="0" err="1" smtClean="0"/>
                        <a:t>working</a:t>
                      </a:r>
                      <a:r>
                        <a:rPr lang="de-DE" sz="2500" b="0" baseline="0" dirty="0" smtClean="0"/>
                        <a:t>.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It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We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They</a:t>
                      </a:r>
                      <a:endParaRPr lang="de-DE" sz="2500" dirty="0" smtClean="0"/>
                    </a:p>
                    <a:p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contractions</a:t>
                      </a:r>
                      <a:r>
                        <a:rPr lang="de-DE" sz="2500" dirty="0" smtClean="0"/>
                        <a:t>: </a:t>
                      </a:r>
                      <a:r>
                        <a:rPr lang="de-DE" sz="2500" b="1" dirty="0" err="1" smtClean="0"/>
                        <a:t>I`d</a:t>
                      </a:r>
                      <a:r>
                        <a:rPr lang="de-DE" sz="2500" b="1" baseline="0" dirty="0" smtClean="0"/>
                        <a:t> = I </a:t>
                      </a:r>
                      <a:r>
                        <a:rPr lang="de-DE" sz="2500" b="1" baseline="0" dirty="0" err="1" smtClean="0"/>
                        <a:t>had</a:t>
                      </a:r>
                      <a:endParaRPr lang="de-DE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500" dirty="0" smtClean="0"/>
                        <a:t>I</a:t>
                      </a:r>
                    </a:p>
                    <a:p>
                      <a:r>
                        <a:rPr lang="de-DE" sz="2500" dirty="0" smtClean="0"/>
                        <a:t>He</a:t>
                      </a:r>
                    </a:p>
                    <a:p>
                      <a:r>
                        <a:rPr lang="de-DE" sz="2500" dirty="0" err="1" smtClean="0"/>
                        <a:t>She</a:t>
                      </a:r>
                      <a:r>
                        <a:rPr lang="de-DE" sz="2500" dirty="0" smtClean="0"/>
                        <a:t> </a:t>
                      </a:r>
                      <a:r>
                        <a:rPr lang="de-DE" sz="2500" b="1" dirty="0" err="1" smtClean="0"/>
                        <a:t>hadn`t</a:t>
                      </a:r>
                      <a:r>
                        <a:rPr lang="de-DE" sz="2500" b="1" dirty="0" smtClean="0"/>
                        <a:t> </a:t>
                      </a:r>
                      <a:r>
                        <a:rPr lang="de-DE" sz="2500" b="1" dirty="0" err="1" smtClean="0"/>
                        <a:t>been</a:t>
                      </a:r>
                      <a:r>
                        <a:rPr lang="de-DE" sz="2500" b="1" dirty="0" smtClean="0"/>
                        <a:t> </a:t>
                      </a:r>
                      <a:r>
                        <a:rPr lang="de-DE" sz="2500" b="1" baseline="0" dirty="0" err="1" smtClean="0"/>
                        <a:t>working</a:t>
                      </a:r>
                      <a:r>
                        <a:rPr lang="de-DE" sz="2500" b="0" baseline="0" dirty="0" smtClean="0"/>
                        <a:t>.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It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We</a:t>
                      </a:r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They</a:t>
                      </a:r>
                      <a:endParaRPr lang="de-DE" sz="2500" dirty="0" smtClean="0"/>
                    </a:p>
                    <a:p>
                      <a:endParaRPr lang="de-DE" sz="2500" dirty="0" smtClean="0"/>
                    </a:p>
                    <a:p>
                      <a:r>
                        <a:rPr lang="de-DE" sz="2500" dirty="0" err="1" smtClean="0"/>
                        <a:t>contractions</a:t>
                      </a:r>
                      <a:r>
                        <a:rPr lang="de-DE" sz="2500" dirty="0" smtClean="0"/>
                        <a:t>: </a:t>
                      </a:r>
                      <a:r>
                        <a:rPr lang="de-DE" sz="2500" b="1" dirty="0" err="1" smtClean="0"/>
                        <a:t>I‘d</a:t>
                      </a:r>
                      <a:r>
                        <a:rPr lang="de-DE" sz="2500" b="1" baseline="0" dirty="0" smtClean="0"/>
                        <a:t> = I </a:t>
                      </a:r>
                      <a:r>
                        <a:rPr lang="de-DE" sz="2500" b="1" baseline="0" dirty="0" err="1" smtClean="0"/>
                        <a:t>had</a:t>
                      </a:r>
                      <a:endParaRPr lang="de-DE" sz="2500" dirty="0" smtClean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2500" dirty="0" err="1" smtClean="0"/>
                        <a:t>She</a:t>
                      </a:r>
                      <a:r>
                        <a:rPr lang="de-DE" sz="2500" baseline="0" dirty="0" smtClean="0"/>
                        <a:t> </a:t>
                      </a:r>
                      <a:r>
                        <a:rPr lang="de-DE" sz="2500" b="1" baseline="0" dirty="0" err="1" smtClean="0"/>
                        <a:t>had</a:t>
                      </a:r>
                      <a:r>
                        <a:rPr lang="de-DE" sz="2500" b="1" baseline="0" dirty="0" smtClean="0"/>
                        <a:t> </a:t>
                      </a:r>
                      <a:r>
                        <a:rPr lang="de-DE" sz="2500" b="1" baseline="0" dirty="0" err="1" smtClean="0"/>
                        <a:t>been</a:t>
                      </a:r>
                      <a:r>
                        <a:rPr lang="de-DE" sz="2500" b="1" baseline="0" dirty="0" smtClean="0"/>
                        <a:t> </a:t>
                      </a:r>
                      <a:r>
                        <a:rPr lang="de-DE" sz="2500" b="1" baseline="0" dirty="0" err="1" smtClean="0"/>
                        <a:t>working</a:t>
                      </a:r>
                      <a:r>
                        <a:rPr lang="de-DE" sz="2500" b="1" baseline="0" dirty="0" smtClean="0"/>
                        <a:t>: </a:t>
                      </a:r>
                      <a:endParaRPr lang="de-DE" sz="2500" b="1" baseline="0" dirty="0" smtClean="0"/>
                    </a:p>
                    <a:p>
                      <a:r>
                        <a:rPr lang="de-DE" sz="2500" b="0" i="0" baseline="0" dirty="0" err="1" smtClean="0"/>
                        <a:t>had</a:t>
                      </a:r>
                      <a:r>
                        <a:rPr lang="de-DE" sz="2500" b="0" i="0" baseline="0" dirty="0" smtClean="0"/>
                        <a:t>=</a:t>
                      </a:r>
                      <a:r>
                        <a:rPr lang="de-DE" sz="2500" b="0" i="1" baseline="0" dirty="0" err="1" smtClean="0"/>
                        <a:t>past</a:t>
                      </a:r>
                      <a:r>
                        <a:rPr lang="de-DE" sz="2500" b="0" i="0" baseline="0" dirty="0" smtClean="0"/>
                        <a:t>; </a:t>
                      </a:r>
                      <a:r>
                        <a:rPr lang="de-DE" sz="2500" b="0" i="0" baseline="0" dirty="0" err="1" smtClean="0"/>
                        <a:t>been</a:t>
                      </a:r>
                      <a:r>
                        <a:rPr lang="de-DE" sz="2500" b="0" i="0" baseline="0" dirty="0" smtClean="0"/>
                        <a:t>=</a:t>
                      </a:r>
                      <a:r>
                        <a:rPr lang="de-DE" sz="2500" b="0" i="1" baseline="0" dirty="0" err="1" smtClean="0"/>
                        <a:t>perfect</a:t>
                      </a:r>
                      <a:r>
                        <a:rPr lang="de-DE" sz="2500" b="0" i="0" baseline="0" dirty="0" smtClean="0"/>
                        <a:t>; </a:t>
                      </a:r>
                      <a:r>
                        <a:rPr lang="de-DE" sz="2500" b="0" i="0" baseline="0" dirty="0" err="1" smtClean="0"/>
                        <a:t>working</a:t>
                      </a:r>
                      <a:r>
                        <a:rPr lang="de-DE" sz="2500" b="0" i="0" baseline="0" dirty="0" smtClean="0"/>
                        <a:t>=</a:t>
                      </a:r>
                      <a:r>
                        <a:rPr lang="de-DE" sz="2500" b="0" i="0" baseline="0" dirty="0" err="1" smtClean="0"/>
                        <a:t>continuous</a:t>
                      </a:r>
                      <a:endParaRPr lang="de-DE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25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6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Perfect</a:t>
            </a:r>
            <a:endParaRPr lang="de-DE" dirty="0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69708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/>
              <a:t>Past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perfect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continuous</a:t>
            </a:r>
            <a:r>
              <a:rPr lang="de-DE" sz="3200" b="1" dirty="0" smtClean="0"/>
              <a:t>: </a:t>
            </a:r>
            <a:r>
              <a:rPr lang="de-DE" sz="3200" b="1" dirty="0" err="1" smtClean="0"/>
              <a:t>forms</a:t>
            </a:r>
            <a:r>
              <a:rPr lang="de-DE" sz="3200" b="1" dirty="0" smtClean="0"/>
              <a:t> (2)</a:t>
            </a:r>
            <a:endParaRPr lang="de-DE" sz="3200" b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159386"/>
              </p:ext>
            </p:extLst>
          </p:nvPr>
        </p:nvGraphicFramePr>
        <p:xfrm>
          <a:off x="573850" y="1397001"/>
          <a:ext cx="825029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891"/>
                <a:gridCol w="2210740"/>
                <a:gridCol w="2370666"/>
              </a:tblGrid>
              <a:tr h="412872"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questions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positive (</a:t>
                      </a:r>
                      <a:r>
                        <a:rPr lang="de-DE" sz="2400" dirty="0" err="1" smtClean="0"/>
                        <a:t>short</a:t>
                      </a:r>
                      <a:r>
                        <a:rPr lang="de-DE" sz="2400" dirty="0" smtClean="0"/>
                        <a:t>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negative (</a:t>
                      </a:r>
                      <a:r>
                        <a:rPr lang="de-DE" sz="2400" dirty="0" err="1" smtClean="0"/>
                        <a:t>short</a:t>
                      </a:r>
                      <a:r>
                        <a:rPr lang="de-DE" sz="2400" dirty="0" smtClean="0"/>
                        <a:t>)</a:t>
                      </a:r>
                    </a:p>
                  </a:txBody>
                  <a:tcPr/>
                </a:tc>
              </a:tr>
              <a:tr h="1934275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	   I</a:t>
                      </a:r>
                    </a:p>
                    <a:p>
                      <a:r>
                        <a:rPr lang="de-DE" sz="2400" dirty="0" smtClean="0"/>
                        <a:t>	   </a:t>
                      </a:r>
                      <a:r>
                        <a:rPr lang="de-DE" sz="2400" dirty="0" err="1" smtClean="0"/>
                        <a:t>you</a:t>
                      </a:r>
                      <a:endParaRPr lang="de-DE" sz="2400" dirty="0" smtClean="0"/>
                    </a:p>
                    <a:p>
                      <a:r>
                        <a:rPr lang="de-DE" sz="2400" dirty="0" smtClean="0"/>
                        <a:t>	   he</a:t>
                      </a:r>
                    </a:p>
                    <a:p>
                      <a:r>
                        <a:rPr lang="de-DE" sz="2400" b="1" dirty="0" err="1" smtClean="0"/>
                        <a:t>Had</a:t>
                      </a:r>
                      <a:r>
                        <a:rPr lang="de-DE" sz="2400" b="0" baseline="0" dirty="0" smtClean="0"/>
                        <a:t>  </a:t>
                      </a:r>
                      <a:r>
                        <a:rPr lang="de-DE" sz="2400" b="0" dirty="0" err="1" smtClean="0"/>
                        <a:t>she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1" dirty="0" err="1" smtClean="0"/>
                        <a:t>been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u="none" dirty="0" err="1" smtClean="0"/>
                        <a:t>working</a:t>
                      </a:r>
                      <a:r>
                        <a:rPr lang="de-DE" sz="2400" b="0" u="none" baseline="0" dirty="0" smtClean="0"/>
                        <a:t>?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  </a:t>
                      </a:r>
                      <a:r>
                        <a:rPr lang="de-DE" sz="2400" b="0" dirty="0" err="1" smtClean="0"/>
                        <a:t>we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  </a:t>
                      </a:r>
                      <a:r>
                        <a:rPr lang="de-DE" sz="2400" b="0" dirty="0" err="1" smtClean="0"/>
                        <a:t>they</a:t>
                      </a:r>
                      <a:endParaRPr lang="de-DE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	 I</a:t>
                      </a:r>
                    </a:p>
                    <a:p>
                      <a:r>
                        <a:rPr lang="de-DE" sz="2400" dirty="0" smtClean="0"/>
                        <a:t>	 </a:t>
                      </a:r>
                      <a:r>
                        <a:rPr lang="de-DE" sz="2400" dirty="0" err="1" smtClean="0"/>
                        <a:t>you</a:t>
                      </a:r>
                      <a:endParaRPr lang="de-DE" sz="2400" dirty="0" smtClean="0"/>
                    </a:p>
                    <a:p>
                      <a:r>
                        <a:rPr lang="de-DE" sz="2400" dirty="0" smtClean="0"/>
                        <a:t>	  he</a:t>
                      </a:r>
                    </a:p>
                    <a:p>
                      <a:r>
                        <a:rPr lang="de-DE" sz="2400" b="1" dirty="0" smtClean="0"/>
                        <a:t>Yes,</a:t>
                      </a:r>
                      <a:r>
                        <a:rPr lang="de-DE" sz="2400" b="0" baseline="0" dirty="0" smtClean="0"/>
                        <a:t> </a:t>
                      </a:r>
                      <a:r>
                        <a:rPr lang="de-DE" sz="2400" b="0" dirty="0" err="1" smtClean="0"/>
                        <a:t>she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1" dirty="0" err="1" smtClean="0"/>
                        <a:t>had</a:t>
                      </a:r>
                      <a:r>
                        <a:rPr lang="de-DE" sz="2400" b="1" dirty="0" smtClean="0"/>
                        <a:t>.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</a:t>
                      </a:r>
                      <a:r>
                        <a:rPr lang="de-DE" sz="2400" b="0" dirty="0" err="1" smtClean="0"/>
                        <a:t>we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</a:t>
                      </a:r>
                      <a:r>
                        <a:rPr lang="de-DE" sz="2400" b="0" dirty="0" err="1" smtClean="0"/>
                        <a:t>they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	 I</a:t>
                      </a:r>
                    </a:p>
                    <a:p>
                      <a:r>
                        <a:rPr lang="de-DE" sz="2400" dirty="0" smtClean="0"/>
                        <a:t>	 </a:t>
                      </a:r>
                      <a:r>
                        <a:rPr lang="de-DE" sz="2400" dirty="0" err="1" smtClean="0"/>
                        <a:t>you</a:t>
                      </a:r>
                      <a:endParaRPr lang="de-DE" sz="2400" dirty="0" smtClean="0"/>
                    </a:p>
                    <a:p>
                      <a:r>
                        <a:rPr lang="de-DE" sz="2400" dirty="0" smtClean="0"/>
                        <a:t>	 he</a:t>
                      </a:r>
                    </a:p>
                    <a:p>
                      <a:r>
                        <a:rPr lang="de-DE" sz="2400" b="1" dirty="0" err="1" smtClean="0"/>
                        <a:t>No</a:t>
                      </a:r>
                      <a:r>
                        <a:rPr lang="de-DE" sz="2400" b="1" dirty="0" smtClean="0"/>
                        <a:t>, </a:t>
                      </a:r>
                      <a:r>
                        <a:rPr lang="de-DE" sz="2400" b="0" dirty="0" err="1" smtClean="0"/>
                        <a:t>she</a:t>
                      </a:r>
                      <a:r>
                        <a:rPr lang="de-DE" sz="2400" b="0" dirty="0" smtClean="0"/>
                        <a:t> </a:t>
                      </a:r>
                      <a:r>
                        <a:rPr lang="de-DE" sz="2400" b="1" dirty="0" err="1" smtClean="0"/>
                        <a:t>hadn`t</a:t>
                      </a:r>
                      <a:r>
                        <a:rPr lang="de-DE" sz="2400" b="1" dirty="0" smtClean="0"/>
                        <a:t>.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</a:t>
                      </a:r>
                      <a:r>
                        <a:rPr lang="de-DE" sz="2400" b="0" dirty="0" err="1" smtClean="0"/>
                        <a:t>we</a:t>
                      </a:r>
                      <a:endParaRPr lang="de-DE" sz="2400" b="0" dirty="0" smtClean="0"/>
                    </a:p>
                    <a:p>
                      <a:r>
                        <a:rPr lang="de-DE" sz="2400" b="0" dirty="0" smtClean="0"/>
                        <a:t>	 </a:t>
                      </a:r>
                      <a:r>
                        <a:rPr lang="de-DE" sz="2400" b="0" dirty="0" err="1" smtClean="0"/>
                        <a:t>they</a:t>
                      </a:r>
                      <a:endParaRPr lang="de-DE" sz="24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06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Macintosh PowerPoint</Application>
  <PresentationFormat>Bildschirmpräsentation (4:3)</PresentationFormat>
  <Paragraphs>175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Your turn!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Philipp Brunner</cp:lastModifiedBy>
  <cp:revision>68</cp:revision>
  <cp:lastPrinted>2015-06-22T15:34:30Z</cp:lastPrinted>
  <dcterms:created xsi:type="dcterms:W3CDTF">2014-12-12T07:25:03Z</dcterms:created>
  <dcterms:modified xsi:type="dcterms:W3CDTF">2017-03-30T10:48:41Z</dcterms:modified>
</cp:coreProperties>
</file>