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4" r:id="rId10"/>
    <p:sldId id="285" r:id="rId11"/>
    <p:sldId id="286" r:id="rId12"/>
    <p:sldId id="288" r:id="rId13"/>
    <p:sldId id="289" r:id="rId14"/>
    <p:sldId id="290" r:id="rId15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06" autoAdjust="0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55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1DBC8-839D-644C-B5EE-0B304EF424BE}" type="datetimeFigureOut">
              <a:rPr lang="de-DE" smtClean="0"/>
              <a:pPr/>
              <a:t>07.04.17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ADC70-2F88-EC40-A75B-9D07C6861F1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03896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05F71-5E94-4749-96D8-F00E33FB3135}" type="datetimeFigureOut">
              <a:rPr lang="de-DE" smtClean="0"/>
              <a:pPr/>
              <a:t>07.04.17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AD0EB-022E-0945-80DF-88DFE942E8A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19574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AD0EB-022E-0945-80DF-88DFE942E8A5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3484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EC4-A24F-DA4E-B321-9FC52B1BF177}" type="datetime1">
              <a:rPr lang="de-CH" smtClean="0"/>
              <a:t>07.04.17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Relative Clauses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D86E-5963-484C-B66F-FC4B090B1BFB}" type="datetime1">
              <a:rPr lang="de-CH" smtClean="0"/>
              <a:t>07.04.17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Relative Clauses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F190-FA9D-8542-812A-CA38EC7E8670}" type="datetime1">
              <a:rPr lang="de-CH" smtClean="0"/>
              <a:t>07.04.17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Relative Clauses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E471-E456-8947-A88E-C997F355457C}" type="datetime1">
              <a:rPr lang="de-CH" smtClean="0"/>
              <a:t>07.04.17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Relative Clauses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0032-186A-E540-A2C8-931A76BCFEBA}" type="datetime1">
              <a:rPr lang="de-CH" smtClean="0"/>
              <a:t>07.04.17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Relative Clauses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AC7F-1649-5846-B821-6F3DF6A40973}" type="datetime1">
              <a:rPr lang="de-CH" smtClean="0"/>
              <a:t>07.04.17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Relative Clauses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57EB5-645D-D743-8F7B-656C94F164FC}" type="datetime1">
              <a:rPr lang="de-CH" smtClean="0"/>
              <a:t>07.04.17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Relative Clauses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2A39-9954-4243-9E64-F18F049BBA0A}" type="datetime1">
              <a:rPr lang="de-CH" smtClean="0"/>
              <a:t>07.04.17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Relative Clauses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0158-245F-0740-A352-C87FD054F577}" type="datetime1">
              <a:rPr lang="de-CH" smtClean="0"/>
              <a:t>07.04.17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Relative Clauses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4987-0711-3F48-A8F8-BD718AFDDBB8}" type="datetime1">
              <a:rPr lang="de-CH" smtClean="0"/>
              <a:t>07.04.17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Relative Clauses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F10C-1CFD-0C41-8CA1-CB7D4DA7F97A}" type="datetime1">
              <a:rPr lang="de-CH" smtClean="0"/>
              <a:t>07.04.17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Relative Clauses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06352-D63D-5946-A114-CB7FA14E8D9F}" type="datetime1">
              <a:rPr lang="de-CH" smtClean="0"/>
              <a:t>07.04.17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Englisch Grundlagen, Relative Clauses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763960" y="917104"/>
            <a:ext cx="7846640" cy="32934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Grundlagen Englisch</a:t>
            </a:r>
            <a:r>
              <a:rPr kumimoji="0" lang="de-DE" alt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alt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de-DE" alt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Relative</a:t>
            </a:r>
            <a:r>
              <a:rPr kumimoji="0" lang="de-DE" altLang="de-DE" sz="4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altLang="de-DE" sz="40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clauses</a:t>
            </a:r>
            <a:endParaRPr kumimoji="0" lang="de-DE" altLang="de-DE" sz="4000" b="0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  <p:sp>
        <p:nvSpPr>
          <p:cNvPr id="5" name="Untertitel 2"/>
          <p:cNvSpPr txBox="1">
            <a:spLocks/>
          </p:cNvSpPr>
          <p:nvPr/>
        </p:nvSpPr>
        <p:spPr>
          <a:xfrm>
            <a:off x="1486880" y="5359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HFW Bern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Philipp Brunner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Relative </a:t>
            </a:r>
            <a:r>
              <a:rPr lang="de-DE" b="1" dirty="0" err="1"/>
              <a:t>clauses</a:t>
            </a:r>
            <a:r>
              <a:rPr lang="de-DE" b="1" dirty="0"/>
              <a:t> </a:t>
            </a:r>
            <a:r>
              <a:rPr lang="de-DE" b="1" dirty="0" smtClean="0"/>
              <a:t>3 – </a:t>
            </a:r>
            <a:r>
              <a:rPr lang="de-DE" b="1" dirty="0" err="1" smtClean="0"/>
              <a:t>whose</a:t>
            </a:r>
            <a:r>
              <a:rPr lang="de-DE" b="1" dirty="0" smtClean="0"/>
              <a:t>, </a:t>
            </a:r>
            <a:r>
              <a:rPr lang="de-DE" b="1" u="sng" dirty="0" err="1" smtClean="0"/>
              <a:t>whom</a:t>
            </a:r>
            <a:r>
              <a:rPr lang="de-DE" b="1" dirty="0" smtClean="0"/>
              <a:t>, </a:t>
            </a:r>
            <a:r>
              <a:rPr lang="de-DE" b="1" dirty="0" err="1" smtClean="0"/>
              <a:t>where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917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use</a:t>
            </a:r>
            <a:r>
              <a:rPr lang="de-DE" sz="2800" dirty="0"/>
              <a:t> </a:t>
            </a:r>
            <a:r>
              <a:rPr lang="de-DE" sz="2800" b="1" dirty="0" err="1"/>
              <a:t>whom</a:t>
            </a:r>
            <a:r>
              <a:rPr lang="de-DE" sz="2800" dirty="0"/>
              <a:t> </a:t>
            </a:r>
            <a:r>
              <a:rPr lang="de-DE" sz="2800" dirty="0" err="1"/>
              <a:t>if</a:t>
            </a:r>
            <a:r>
              <a:rPr lang="de-DE" sz="2800" dirty="0"/>
              <a:t> </a:t>
            </a:r>
            <a:r>
              <a:rPr lang="de-DE" sz="2800" dirty="0" err="1"/>
              <a:t>people</a:t>
            </a:r>
            <a:r>
              <a:rPr lang="de-DE" sz="2800" dirty="0"/>
              <a:t> </a:t>
            </a:r>
            <a:r>
              <a:rPr lang="de-DE" sz="2800" dirty="0" err="1"/>
              <a:t>are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object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a </a:t>
            </a:r>
            <a:r>
              <a:rPr lang="de-DE" sz="2800" dirty="0" err="1"/>
              <a:t>sentence</a:t>
            </a:r>
            <a:r>
              <a:rPr lang="de-DE" sz="2800" dirty="0"/>
              <a:t>:</a:t>
            </a:r>
          </a:p>
          <a:p>
            <a:pPr>
              <a:buFontTx/>
              <a:buChar char="-"/>
            </a:pPr>
            <a:r>
              <a:rPr lang="de-DE" sz="2800" dirty="0" smtClean="0"/>
              <a:t>George </a:t>
            </a:r>
            <a:r>
              <a:rPr lang="de-DE" sz="2800" dirty="0" err="1" smtClean="0"/>
              <a:t>is</a:t>
            </a:r>
            <a:r>
              <a:rPr lang="de-DE" sz="2800" dirty="0" smtClean="0"/>
              <a:t> a </a:t>
            </a:r>
            <a:r>
              <a:rPr lang="de-DE" sz="2800" dirty="0" err="1" smtClean="0"/>
              <a:t>person</a:t>
            </a:r>
            <a:r>
              <a:rPr lang="de-DE" sz="2800" dirty="0" smtClean="0"/>
              <a:t>. I </a:t>
            </a:r>
            <a:r>
              <a:rPr lang="de-DE" sz="2800" dirty="0" err="1" smtClean="0"/>
              <a:t>admire</a:t>
            </a:r>
            <a:r>
              <a:rPr lang="de-DE" sz="2800" dirty="0" smtClean="0"/>
              <a:t> </a:t>
            </a:r>
            <a:r>
              <a:rPr lang="de-DE" sz="2800" b="1" u="sng" dirty="0" err="1" smtClean="0"/>
              <a:t>him</a:t>
            </a:r>
            <a:r>
              <a:rPr lang="de-DE" sz="2800" dirty="0" smtClean="0"/>
              <a:t>.</a:t>
            </a:r>
          </a:p>
          <a:p>
            <a:pPr>
              <a:buFont typeface="Wingdings" charset="0"/>
              <a:buChar char="à"/>
            </a:pPr>
            <a:r>
              <a:rPr lang="de-DE" sz="2800" dirty="0" smtClean="0">
                <a:sym typeface="Wingdings"/>
              </a:rPr>
              <a:t>George </a:t>
            </a:r>
            <a:r>
              <a:rPr lang="de-DE" sz="2800" dirty="0" err="1" smtClean="0">
                <a:sym typeface="Wingdings"/>
              </a:rPr>
              <a:t>is</a:t>
            </a:r>
            <a:r>
              <a:rPr lang="de-DE" sz="2800" dirty="0" smtClean="0">
                <a:sym typeface="Wingdings"/>
              </a:rPr>
              <a:t> a </a:t>
            </a:r>
            <a:r>
              <a:rPr lang="de-DE" sz="2800" dirty="0" err="1" smtClean="0">
                <a:sym typeface="Wingdings"/>
              </a:rPr>
              <a:t>person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b="1" dirty="0" err="1" smtClean="0">
                <a:sym typeface="Wingdings"/>
              </a:rPr>
              <a:t>whom</a:t>
            </a:r>
            <a:r>
              <a:rPr lang="de-DE" sz="2800" b="1" dirty="0" smtClean="0">
                <a:sym typeface="Wingdings"/>
              </a:rPr>
              <a:t> </a:t>
            </a:r>
            <a:r>
              <a:rPr lang="de-DE" sz="2800" dirty="0" smtClean="0">
                <a:sym typeface="Wingdings"/>
              </a:rPr>
              <a:t>I </a:t>
            </a:r>
            <a:r>
              <a:rPr lang="de-DE" sz="2800" dirty="0" err="1" smtClean="0">
                <a:sym typeface="Wingdings"/>
              </a:rPr>
              <a:t>admire</a:t>
            </a:r>
            <a:r>
              <a:rPr lang="de-DE" sz="2800" dirty="0" smtClean="0">
                <a:sym typeface="Wingdings"/>
              </a:rPr>
              <a:t>.</a:t>
            </a:r>
          </a:p>
          <a:p>
            <a:pPr marL="0" indent="0">
              <a:buNone/>
            </a:pPr>
            <a:endParaRPr lang="de-DE" sz="2800" dirty="0" smtClean="0"/>
          </a:p>
          <a:p>
            <a:pPr>
              <a:buFontTx/>
              <a:buChar char="-"/>
            </a:pPr>
            <a:r>
              <a:rPr lang="de-DE" sz="2800" dirty="0" smtClean="0"/>
              <a:t>I </a:t>
            </a:r>
            <a:r>
              <a:rPr lang="de-DE" sz="2800" dirty="0" err="1" smtClean="0"/>
              <a:t>like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people</a:t>
            </a:r>
            <a:r>
              <a:rPr lang="de-DE" sz="2800" dirty="0" smtClean="0"/>
              <a:t>. I </a:t>
            </a:r>
            <a:r>
              <a:rPr lang="de-DE" sz="2800" dirty="0" err="1" smtClean="0"/>
              <a:t>work</a:t>
            </a:r>
            <a:r>
              <a:rPr lang="de-DE" sz="2800" dirty="0" smtClean="0"/>
              <a:t> </a:t>
            </a:r>
            <a:r>
              <a:rPr lang="de-DE" sz="2800" b="1" u="sng" dirty="0" err="1" smtClean="0"/>
              <a:t>with</a:t>
            </a:r>
            <a:r>
              <a:rPr lang="de-DE" sz="2800" b="1" u="sng" dirty="0" smtClean="0"/>
              <a:t> </a:t>
            </a:r>
            <a:r>
              <a:rPr lang="de-DE" sz="2800" b="1" u="sng" dirty="0" err="1" smtClean="0"/>
              <a:t>them</a:t>
            </a:r>
            <a:r>
              <a:rPr lang="de-DE" sz="2800" dirty="0" smtClean="0"/>
              <a:t>.</a:t>
            </a:r>
          </a:p>
          <a:p>
            <a:pPr marL="0" indent="0">
              <a:buNone/>
            </a:pPr>
            <a:r>
              <a:rPr lang="de-DE" sz="2800" dirty="0" smtClean="0">
                <a:sym typeface="Wingdings"/>
              </a:rPr>
              <a:t> I </a:t>
            </a:r>
            <a:r>
              <a:rPr lang="de-DE" sz="2800" dirty="0" err="1" smtClean="0">
                <a:sym typeface="Wingdings"/>
              </a:rPr>
              <a:t>like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the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people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b="1" dirty="0" err="1" smtClean="0">
                <a:sym typeface="Wingdings"/>
              </a:rPr>
              <a:t>with</a:t>
            </a:r>
            <a:r>
              <a:rPr lang="de-DE" sz="2800" b="1" dirty="0" smtClean="0">
                <a:sym typeface="Wingdings"/>
              </a:rPr>
              <a:t> </a:t>
            </a:r>
            <a:r>
              <a:rPr lang="de-DE" sz="2800" b="1" dirty="0" err="1" smtClean="0">
                <a:sym typeface="Wingdings"/>
              </a:rPr>
              <a:t>whom</a:t>
            </a:r>
            <a:r>
              <a:rPr lang="de-DE" sz="2800" dirty="0" smtClean="0">
                <a:sym typeface="Wingdings"/>
              </a:rPr>
              <a:t> I </a:t>
            </a:r>
            <a:r>
              <a:rPr lang="de-DE" sz="2800" dirty="0" err="1" smtClean="0">
                <a:sym typeface="Wingdings"/>
              </a:rPr>
              <a:t>work</a:t>
            </a:r>
            <a:r>
              <a:rPr lang="de-DE" sz="2800" dirty="0" smtClean="0">
                <a:sym typeface="Wingdings"/>
              </a:rPr>
              <a:t>.</a:t>
            </a:r>
            <a:endParaRPr lang="de-DE" sz="2600" dirty="0" smtClean="0"/>
          </a:p>
          <a:p>
            <a:pPr marL="0" indent="0">
              <a:buNone/>
            </a:pPr>
            <a:endParaRPr lang="de-DE" sz="2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Relative Clauses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9</a:t>
            </a:fld>
            <a:endParaRPr lang="de-DE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alphaModFix amt="5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472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Relative </a:t>
            </a:r>
            <a:r>
              <a:rPr lang="de-DE" b="1" dirty="0" err="1"/>
              <a:t>clauses</a:t>
            </a:r>
            <a:r>
              <a:rPr lang="de-DE" b="1" dirty="0"/>
              <a:t> </a:t>
            </a:r>
            <a:r>
              <a:rPr lang="de-DE" b="1" dirty="0" smtClean="0"/>
              <a:t>3 – </a:t>
            </a:r>
            <a:r>
              <a:rPr lang="de-DE" b="1" dirty="0" err="1" smtClean="0"/>
              <a:t>whose</a:t>
            </a:r>
            <a:r>
              <a:rPr lang="de-DE" b="1" dirty="0" smtClean="0"/>
              <a:t>, </a:t>
            </a:r>
            <a:r>
              <a:rPr lang="de-DE" b="1" dirty="0" err="1" smtClean="0"/>
              <a:t>whom</a:t>
            </a:r>
            <a:r>
              <a:rPr lang="de-DE" b="1" dirty="0" smtClean="0"/>
              <a:t>, </a:t>
            </a:r>
            <a:r>
              <a:rPr lang="de-DE" b="1" u="sng" dirty="0" err="1" smtClean="0"/>
              <a:t>where</a:t>
            </a: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917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use</a:t>
            </a:r>
            <a:r>
              <a:rPr lang="de-DE" sz="2800" dirty="0"/>
              <a:t> </a:t>
            </a:r>
            <a:r>
              <a:rPr lang="de-DE" sz="2800" b="1" dirty="0" err="1" smtClean="0"/>
              <a:t>where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talk</a:t>
            </a:r>
            <a:r>
              <a:rPr lang="de-DE" sz="2800" dirty="0" smtClean="0"/>
              <a:t> </a:t>
            </a:r>
            <a:r>
              <a:rPr lang="de-DE" sz="2800" dirty="0" err="1" smtClean="0"/>
              <a:t>about</a:t>
            </a:r>
            <a:r>
              <a:rPr lang="de-DE" sz="2800" dirty="0" smtClean="0"/>
              <a:t> a </a:t>
            </a:r>
            <a:r>
              <a:rPr lang="de-DE" sz="2800" dirty="0" err="1" smtClean="0"/>
              <a:t>place</a:t>
            </a:r>
            <a:r>
              <a:rPr lang="de-DE" sz="2800" dirty="0" smtClean="0"/>
              <a:t>:</a:t>
            </a:r>
            <a:endParaRPr lang="de-DE" sz="2800" dirty="0"/>
          </a:p>
          <a:p>
            <a:pPr>
              <a:buFontTx/>
              <a:buChar char="-"/>
            </a:pPr>
            <a:r>
              <a:rPr lang="de-DE" sz="2800" dirty="0" smtClean="0"/>
              <a:t>This </a:t>
            </a:r>
            <a:r>
              <a:rPr lang="de-DE" sz="2800" dirty="0" err="1" smtClean="0"/>
              <a:t>is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restaurant</a:t>
            </a:r>
            <a:r>
              <a:rPr lang="de-DE" sz="2800" dirty="0" smtClean="0"/>
              <a:t>. </a:t>
            </a:r>
            <a:r>
              <a:rPr lang="de-DE" sz="2800" dirty="0" err="1" smtClean="0"/>
              <a:t>We</a:t>
            </a:r>
            <a:r>
              <a:rPr lang="de-DE" sz="2800" dirty="0" smtClean="0"/>
              <a:t> </a:t>
            </a:r>
            <a:r>
              <a:rPr lang="de-DE" sz="2800" dirty="0" err="1" smtClean="0"/>
              <a:t>had</a:t>
            </a:r>
            <a:r>
              <a:rPr lang="de-DE" sz="2800" dirty="0" smtClean="0"/>
              <a:t> lunch </a:t>
            </a:r>
            <a:r>
              <a:rPr lang="de-DE" sz="2800" b="1" u="sng" dirty="0" err="1" smtClean="0"/>
              <a:t>here</a:t>
            </a:r>
            <a:r>
              <a:rPr lang="de-DE" sz="2800" dirty="0" smtClean="0"/>
              <a:t>.</a:t>
            </a:r>
            <a:endParaRPr lang="de-DE" sz="2800" dirty="0" smtClean="0">
              <a:sym typeface="Wingdings"/>
            </a:endParaRPr>
          </a:p>
          <a:p>
            <a:pPr>
              <a:buFont typeface="Wingdings" charset="0"/>
              <a:buChar char="à"/>
            </a:pPr>
            <a:r>
              <a:rPr lang="de-DE" sz="2800" dirty="0" smtClean="0">
                <a:sym typeface="Wingdings"/>
              </a:rPr>
              <a:t>This </a:t>
            </a:r>
            <a:r>
              <a:rPr lang="de-DE" sz="2800" dirty="0" err="1" smtClean="0">
                <a:sym typeface="Wingdings"/>
              </a:rPr>
              <a:t>is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the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restaurant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b="1" dirty="0" err="1" smtClean="0">
                <a:sym typeface="Wingdings"/>
              </a:rPr>
              <a:t>where</a:t>
            </a:r>
            <a:r>
              <a:rPr lang="de-DE" sz="2800" b="1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we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had</a:t>
            </a:r>
            <a:r>
              <a:rPr lang="de-DE" sz="2800" dirty="0" smtClean="0">
                <a:sym typeface="Wingdings"/>
              </a:rPr>
              <a:t> lunch.</a:t>
            </a:r>
          </a:p>
          <a:p>
            <a:pPr marL="0" indent="0">
              <a:buNone/>
            </a:pPr>
            <a:endParaRPr lang="de-DE" sz="2800" dirty="0" smtClean="0"/>
          </a:p>
          <a:p>
            <a:pPr>
              <a:buFontTx/>
              <a:buChar char="-"/>
            </a:pPr>
            <a:r>
              <a:rPr lang="de-DE" sz="2800" dirty="0" smtClean="0"/>
              <a:t>I </a:t>
            </a:r>
            <a:r>
              <a:rPr lang="de-DE" sz="2800" dirty="0" err="1" smtClean="0"/>
              <a:t>went</a:t>
            </a:r>
            <a:r>
              <a:rPr lang="de-DE" sz="2800" dirty="0" smtClean="0"/>
              <a:t> back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town</a:t>
            </a:r>
            <a:r>
              <a:rPr lang="de-DE" sz="2800" dirty="0" smtClean="0"/>
              <a:t>. I </a:t>
            </a:r>
            <a:r>
              <a:rPr lang="de-DE" sz="2800" dirty="0" err="1" smtClean="0"/>
              <a:t>grew</a:t>
            </a:r>
            <a:r>
              <a:rPr lang="de-DE" sz="2800" dirty="0" smtClean="0"/>
              <a:t> </a:t>
            </a:r>
            <a:r>
              <a:rPr lang="de-DE" sz="2800" dirty="0" err="1" smtClean="0"/>
              <a:t>up</a:t>
            </a:r>
            <a:r>
              <a:rPr lang="de-DE" sz="2800" dirty="0" smtClean="0"/>
              <a:t> </a:t>
            </a:r>
            <a:r>
              <a:rPr lang="de-DE" sz="2800" b="1" u="sng" dirty="0" err="1" smtClean="0"/>
              <a:t>there</a:t>
            </a:r>
            <a:r>
              <a:rPr lang="de-DE" sz="2800" dirty="0" smtClean="0"/>
              <a:t>.</a:t>
            </a:r>
          </a:p>
          <a:p>
            <a:pPr marL="0" indent="0">
              <a:buNone/>
            </a:pPr>
            <a:r>
              <a:rPr lang="de-DE" sz="2800" dirty="0" smtClean="0">
                <a:sym typeface="Wingdings"/>
              </a:rPr>
              <a:t> I </a:t>
            </a:r>
            <a:r>
              <a:rPr lang="de-DE" sz="2800" dirty="0" err="1" smtClean="0">
                <a:sym typeface="Wingdings"/>
              </a:rPr>
              <a:t>went</a:t>
            </a:r>
            <a:r>
              <a:rPr lang="de-DE" sz="2800" dirty="0" smtClean="0">
                <a:sym typeface="Wingdings"/>
              </a:rPr>
              <a:t> back </a:t>
            </a:r>
            <a:r>
              <a:rPr lang="de-DE" sz="2800" dirty="0" err="1" smtClean="0">
                <a:sym typeface="Wingdings"/>
              </a:rPr>
              <a:t>to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the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town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b="1" dirty="0" err="1" smtClean="0">
                <a:sym typeface="Wingdings"/>
              </a:rPr>
              <a:t>where</a:t>
            </a:r>
            <a:r>
              <a:rPr lang="de-DE" sz="2800" b="1" dirty="0" smtClean="0">
                <a:sym typeface="Wingdings"/>
              </a:rPr>
              <a:t> </a:t>
            </a:r>
            <a:r>
              <a:rPr lang="de-DE" sz="2800" dirty="0" smtClean="0">
                <a:sym typeface="Wingdings"/>
              </a:rPr>
              <a:t>I </a:t>
            </a:r>
            <a:r>
              <a:rPr lang="de-DE" sz="2800" dirty="0" err="1" smtClean="0">
                <a:sym typeface="Wingdings"/>
              </a:rPr>
              <a:t>grew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up</a:t>
            </a:r>
            <a:r>
              <a:rPr lang="de-DE" sz="2800" dirty="0" smtClean="0">
                <a:sym typeface="Wingdings"/>
              </a:rPr>
              <a:t>.</a:t>
            </a:r>
            <a:endParaRPr lang="de-DE" sz="2600" dirty="0" smtClean="0"/>
          </a:p>
          <a:p>
            <a:pPr marL="0" indent="0">
              <a:buNone/>
            </a:pPr>
            <a:endParaRPr lang="de-DE" sz="2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Relative Clauses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10</a:t>
            </a:fld>
            <a:endParaRPr lang="de-DE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alphaModFix amt="5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0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Relative </a:t>
            </a:r>
            <a:r>
              <a:rPr lang="de-DE" b="1" dirty="0" err="1"/>
              <a:t>clauses</a:t>
            </a:r>
            <a:r>
              <a:rPr lang="de-DE" b="1" dirty="0"/>
              <a:t> 4</a:t>
            </a:r>
            <a:r>
              <a:rPr lang="de-DE" b="1" dirty="0" smtClean="0"/>
              <a:t> – extra </a:t>
            </a:r>
            <a:r>
              <a:rPr lang="de-DE" b="1" dirty="0" err="1" smtClean="0"/>
              <a:t>information</a:t>
            </a:r>
            <a:r>
              <a:rPr lang="de-DE" b="1" dirty="0" smtClean="0"/>
              <a:t> </a:t>
            </a:r>
            <a:r>
              <a:rPr lang="de-DE" b="1" dirty="0" err="1" smtClean="0"/>
              <a:t>clauses</a:t>
            </a:r>
            <a:r>
              <a:rPr lang="de-DE" b="1" dirty="0" smtClean="0"/>
              <a:t> </a:t>
            </a:r>
            <a:r>
              <a:rPr lang="de-DE" b="1" dirty="0"/>
              <a:t>(non-</a:t>
            </a:r>
            <a:r>
              <a:rPr lang="de-DE" b="1" dirty="0" err="1"/>
              <a:t>defining</a:t>
            </a:r>
            <a:r>
              <a:rPr lang="de-DE" b="1" dirty="0"/>
              <a:t> relative </a:t>
            </a:r>
            <a:r>
              <a:rPr lang="de-DE" b="1" dirty="0" err="1"/>
              <a:t>clauses</a:t>
            </a:r>
            <a:r>
              <a:rPr lang="de-DE" b="1" dirty="0"/>
              <a:t>)</a:t>
            </a: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303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800" dirty="0" smtClean="0"/>
              <a:t>In relative </a:t>
            </a:r>
            <a:r>
              <a:rPr lang="de-DE" sz="2800" dirty="0" err="1" smtClean="0"/>
              <a:t>clauses</a:t>
            </a:r>
            <a:r>
              <a:rPr lang="de-DE" sz="2800" dirty="0" smtClean="0"/>
              <a:t> </a:t>
            </a:r>
            <a:r>
              <a:rPr lang="de-DE" sz="2800" dirty="0" err="1" smtClean="0"/>
              <a:t>that</a:t>
            </a:r>
            <a:r>
              <a:rPr lang="de-DE" sz="2800" dirty="0" smtClean="0"/>
              <a:t> </a:t>
            </a:r>
            <a:r>
              <a:rPr lang="de-DE" sz="2800" dirty="0" err="1" smtClean="0"/>
              <a:t>give</a:t>
            </a:r>
            <a:r>
              <a:rPr lang="de-DE" sz="2800" dirty="0" smtClean="0"/>
              <a:t> </a:t>
            </a:r>
            <a:r>
              <a:rPr lang="de-DE" sz="2800" dirty="0" err="1" smtClean="0"/>
              <a:t>us</a:t>
            </a:r>
            <a:r>
              <a:rPr lang="de-DE" sz="2800" dirty="0" smtClean="0"/>
              <a:t> extra </a:t>
            </a:r>
            <a:r>
              <a:rPr lang="de-DE" sz="2800" dirty="0" err="1" smtClean="0"/>
              <a:t>information</a:t>
            </a:r>
            <a:r>
              <a:rPr lang="de-DE" sz="2800" dirty="0" smtClean="0"/>
              <a:t> </a:t>
            </a:r>
            <a:r>
              <a:rPr lang="de-DE" sz="2800" dirty="0" err="1" smtClean="0"/>
              <a:t>commas</a:t>
            </a:r>
            <a:r>
              <a:rPr lang="de-DE" sz="2800" dirty="0" smtClean="0"/>
              <a:t> </a:t>
            </a:r>
            <a:r>
              <a:rPr lang="de-DE" sz="2800" dirty="0" err="1" smtClean="0"/>
              <a:t>are</a:t>
            </a:r>
            <a:r>
              <a:rPr lang="de-DE" sz="2800" dirty="0" smtClean="0"/>
              <a:t> </a:t>
            </a:r>
            <a:r>
              <a:rPr lang="de-DE" sz="2800" dirty="0" err="1" smtClean="0"/>
              <a:t>used</a:t>
            </a:r>
            <a:r>
              <a:rPr lang="de-DE" sz="2800" dirty="0" smtClean="0"/>
              <a:t>:</a:t>
            </a:r>
            <a:endParaRPr lang="de-DE" sz="2800" dirty="0"/>
          </a:p>
          <a:p>
            <a:pPr>
              <a:buFontTx/>
              <a:buChar char="-"/>
            </a:pPr>
            <a:r>
              <a:rPr lang="de-DE" sz="2800" dirty="0" err="1" smtClean="0"/>
              <a:t>My</a:t>
            </a:r>
            <a:r>
              <a:rPr lang="de-DE" sz="2800" dirty="0" smtClean="0"/>
              <a:t> </a:t>
            </a:r>
            <a:r>
              <a:rPr lang="de-DE" sz="2800" dirty="0" err="1" smtClean="0"/>
              <a:t>brother</a:t>
            </a:r>
            <a:r>
              <a:rPr lang="de-DE" sz="2800" dirty="0" smtClean="0"/>
              <a:t> Ben, </a:t>
            </a:r>
            <a:r>
              <a:rPr lang="de-DE" sz="2800" u="sng" dirty="0" err="1" smtClean="0"/>
              <a:t>who</a:t>
            </a:r>
            <a:r>
              <a:rPr lang="de-DE" sz="2800" u="sng" dirty="0" smtClean="0"/>
              <a:t> </a:t>
            </a:r>
            <a:r>
              <a:rPr lang="de-DE" sz="2800" u="sng" dirty="0" err="1" smtClean="0"/>
              <a:t>lives</a:t>
            </a:r>
            <a:r>
              <a:rPr lang="de-DE" sz="2800" u="sng" dirty="0" smtClean="0"/>
              <a:t> in Hong Kong</a:t>
            </a:r>
            <a:r>
              <a:rPr lang="de-DE" sz="2800" dirty="0" smtClean="0"/>
              <a:t>, </a:t>
            </a:r>
            <a:r>
              <a:rPr lang="de-DE" sz="2800" dirty="0" err="1" smtClean="0"/>
              <a:t>is</a:t>
            </a:r>
            <a:r>
              <a:rPr lang="de-DE" sz="2800" dirty="0" smtClean="0"/>
              <a:t> an </a:t>
            </a:r>
            <a:r>
              <a:rPr lang="de-DE" sz="2800" dirty="0" err="1" smtClean="0"/>
              <a:t>architect</a:t>
            </a:r>
            <a:r>
              <a:rPr lang="de-DE" sz="2800" dirty="0" smtClean="0"/>
              <a:t>.</a:t>
            </a:r>
          </a:p>
          <a:p>
            <a:pPr>
              <a:buFontTx/>
              <a:buChar char="-"/>
            </a:pPr>
            <a:r>
              <a:rPr lang="de-DE" sz="2800" dirty="0" smtClean="0"/>
              <a:t>Anna </a:t>
            </a:r>
            <a:r>
              <a:rPr lang="de-DE" sz="2800" dirty="0" err="1" smtClean="0"/>
              <a:t>told</a:t>
            </a:r>
            <a:r>
              <a:rPr lang="de-DE" sz="2800" dirty="0" smtClean="0"/>
              <a:t> </a:t>
            </a:r>
            <a:r>
              <a:rPr lang="de-DE" sz="2800" dirty="0" err="1" smtClean="0"/>
              <a:t>me</a:t>
            </a:r>
            <a:r>
              <a:rPr lang="de-DE" sz="2800" dirty="0" smtClean="0"/>
              <a:t> </a:t>
            </a:r>
            <a:r>
              <a:rPr lang="de-DE" sz="2800" dirty="0" err="1" smtClean="0"/>
              <a:t>about</a:t>
            </a:r>
            <a:r>
              <a:rPr lang="de-DE" sz="2800" dirty="0" smtClean="0"/>
              <a:t> her </a:t>
            </a:r>
            <a:r>
              <a:rPr lang="de-DE" sz="2800" dirty="0" err="1" smtClean="0"/>
              <a:t>new</a:t>
            </a:r>
            <a:r>
              <a:rPr lang="de-DE" sz="2800" dirty="0" smtClean="0"/>
              <a:t> </a:t>
            </a:r>
            <a:r>
              <a:rPr lang="de-DE" sz="2800" dirty="0" err="1" smtClean="0"/>
              <a:t>job</a:t>
            </a:r>
            <a:r>
              <a:rPr lang="de-DE" sz="2800" dirty="0" smtClean="0"/>
              <a:t>, </a:t>
            </a:r>
            <a:r>
              <a:rPr lang="de-DE" sz="2800" u="sng" dirty="0" err="1" smtClean="0"/>
              <a:t>which</a:t>
            </a:r>
            <a:r>
              <a:rPr lang="de-DE" sz="2800" u="sng" dirty="0" smtClean="0"/>
              <a:t> </a:t>
            </a:r>
            <a:r>
              <a:rPr lang="de-DE" sz="2800" u="sng" dirty="0" err="1" smtClean="0"/>
              <a:t>she‘s</a:t>
            </a:r>
            <a:r>
              <a:rPr lang="de-DE" sz="2800" u="sng" dirty="0" smtClean="0"/>
              <a:t> </a:t>
            </a:r>
            <a:r>
              <a:rPr lang="de-DE" sz="2800" u="sng" dirty="0" err="1" smtClean="0"/>
              <a:t>enjoying</a:t>
            </a:r>
            <a:r>
              <a:rPr lang="de-DE" sz="2800" u="sng" dirty="0" smtClean="0"/>
              <a:t>.</a:t>
            </a:r>
            <a:endParaRPr lang="de-DE" sz="2800" dirty="0" smtClean="0"/>
          </a:p>
          <a:p>
            <a:pPr>
              <a:buFontTx/>
              <a:buChar char="-"/>
            </a:pPr>
            <a:r>
              <a:rPr lang="de-DE" sz="2800" dirty="0" err="1" smtClean="0"/>
              <a:t>We</a:t>
            </a:r>
            <a:r>
              <a:rPr lang="de-DE" sz="2800" dirty="0" smtClean="0"/>
              <a:t> </a:t>
            </a:r>
            <a:r>
              <a:rPr lang="de-DE" sz="2800" dirty="0" err="1" smtClean="0"/>
              <a:t>stayed</a:t>
            </a:r>
            <a:r>
              <a:rPr lang="de-DE" sz="2800" dirty="0" smtClean="0"/>
              <a:t> </a:t>
            </a:r>
            <a:r>
              <a:rPr lang="de-DE" sz="2800" dirty="0" err="1" smtClean="0"/>
              <a:t>at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Park Hotel, </a:t>
            </a:r>
            <a:r>
              <a:rPr lang="de-DE" sz="2800" u="sng" dirty="0" err="1" smtClean="0"/>
              <a:t>which</a:t>
            </a:r>
            <a:r>
              <a:rPr lang="de-DE" sz="2800" u="sng" dirty="0" smtClean="0"/>
              <a:t> a </a:t>
            </a:r>
            <a:r>
              <a:rPr lang="de-DE" sz="2800" u="sng" dirty="0" err="1" smtClean="0"/>
              <a:t>friend</a:t>
            </a:r>
            <a:r>
              <a:rPr lang="de-DE" sz="2800" u="sng" dirty="0" smtClean="0"/>
              <a:t> </a:t>
            </a:r>
            <a:r>
              <a:rPr lang="de-DE" sz="2800" u="sng" dirty="0" err="1" smtClean="0"/>
              <a:t>of</a:t>
            </a:r>
            <a:r>
              <a:rPr lang="de-DE" sz="2800" u="sng" dirty="0" smtClean="0"/>
              <a:t> </a:t>
            </a:r>
            <a:r>
              <a:rPr lang="de-DE" sz="2800" u="sng" dirty="0" err="1" smtClean="0"/>
              <a:t>ours</a:t>
            </a:r>
            <a:r>
              <a:rPr lang="de-DE" sz="2800" u="sng" dirty="0" smtClean="0"/>
              <a:t> </a:t>
            </a:r>
            <a:r>
              <a:rPr lang="de-DE" sz="2800" u="sng" dirty="0" err="1" smtClean="0"/>
              <a:t>recommended</a:t>
            </a:r>
            <a:r>
              <a:rPr lang="de-DE" sz="2800" dirty="0" smtClean="0"/>
              <a:t>.</a:t>
            </a:r>
          </a:p>
          <a:p>
            <a:pPr>
              <a:buFontTx/>
              <a:buChar char="-"/>
            </a:pPr>
            <a:endParaRPr lang="de-DE" sz="2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Relative Clauses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11</a:t>
            </a:fld>
            <a:endParaRPr lang="de-DE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alphaModFix amt="5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32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Relative </a:t>
            </a:r>
            <a:r>
              <a:rPr lang="de-DE" b="1" dirty="0" err="1"/>
              <a:t>clauses</a:t>
            </a:r>
            <a:r>
              <a:rPr lang="de-DE" b="1" dirty="0"/>
              <a:t> 4</a:t>
            </a:r>
            <a:r>
              <a:rPr lang="de-DE" b="1" dirty="0" smtClean="0"/>
              <a:t> – extra </a:t>
            </a:r>
            <a:r>
              <a:rPr lang="de-DE" b="1" dirty="0" err="1" smtClean="0"/>
              <a:t>information</a:t>
            </a:r>
            <a:r>
              <a:rPr lang="de-DE" b="1" dirty="0" smtClean="0"/>
              <a:t> </a:t>
            </a:r>
            <a:r>
              <a:rPr lang="de-DE" b="1" dirty="0" err="1" smtClean="0"/>
              <a:t>clauses</a:t>
            </a:r>
            <a:r>
              <a:rPr lang="de-DE" b="1" dirty="0" smtClean="0"/>
              <a:t> (non-</a:t>
            </a:r>
            <a:r>
              <a:rPr lang="de-DE" b="1" dirty="0" err="1" smtClean="0"/>
              <a:t>defining</a:t>
            </a:r>
            <a:r>
              <a:rPr lang="de-DE" b="1" dirty="0" smtClean="0"/>
              <a:t> relative </a:t>
            </a:r>
            <a:r>
              <a:rPr lang="de-DE" b="1" dirty="0" err="1" smtClean="0"/>
              <a:t>clauses</a:t>
            </a:r>
            <a:r>
              <a:rPr lang="de-DE" b="1" dirty="0" smtClean="0"/>
              <a:t>)</a:t>
            </a: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303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800" dirty="0" smtClean="0"/>
              <a:t>In relative </a:t>
            </a:r>
            <a:r>
              <a:rPr lang="de-DE" sz="2800" dirty="0" err="1" smtClean="0"/>
              <a:t>clauses</a:t>
            </a:r>
            <a:r>
              <a:rPr lang="de-DE" sz="2800" dirty="0" smtClean="0"/>
              <a:t> </a:t>
            </a:r>
            <a:r>
              <a:rPr lang="de-DE" sz="2800" dirty="0" err="1" smtClean="0"/>
              <a:t>that</a:t>
            </a:r>
            <a:r>
              <a:rPr lang="de-DE" sz="2800" dirty="0" smtClean="0"/>
              <a:t> </a:t>
            </a:r>
            <a:r>
              <a:rPr lang="de-DE" sz="2800" dirty="0" err="1" smtClean="0"/>
              <a:t>give</a:t>
            </a:r>
            <a:r>
              <a:rPr lang="de-DE" sz="2800" dirty="0" smtClean="0"/>
              <a:t> </a:t>
            </a:r>
            <a:r>
              <a:rPr lang="de-DE" sz="2800" dirty="0" err="1" smtClean="0"/>
              <a:t>us</a:t>
            </a:r>
            <a:r>
              <a:rPr lang="de-DE" sz="2800" dirty="0" smtClean="0"/>
              <a:t> extra </a:t>
            </a:r>
            <a:r>
              <a:rPr lang="de-DE" sz="2800" dirty="0" err="1" smtClean="0"/>
              <a:t>information</a:t>
            </a:r>
            <a:r>
              <a:rPr lang="de-DE" sz="2800" dirty="0" smtClean="0"/>
              <a:t> </a:t>
            </a:r>
            <a:r>
              <a:rPr lang="de-DE" sz="2800" dirty="0" err="1" smtClean="0"/>
              <a:t>commas</a:t>
            </a:r>
            <a:r>
              <a:rPr lang="de-DE" sz="2800" dirty="0" smtClean="0"/>
              <a:t> </a:t>
            </a:r>
            <a:r>
              <a:rPr lang="de-DE" sz="2800" dirty="0" err="1" smtClean="0"/>
              <a:t>are</a:t>
            </a:r>
            <a:r>
              <a:rPr lang="de-DE" sz="2800" dirty="0" smtClean="0"/>
              <a:t> </a:t>
            </a:r>
            <a:r>
              <a:rPr lang="de-DE" sz="2800" dirty="0" err="1" smtClean="0"/>
              <a:t>used</a:t>
            </a:r>
            <a:r>
              <a:rPr lang="de-DE" sz="2800" dirty="0" smtClean="0"/>
              <a:t>:</a:t>
            </a:r>
            <a:endParaRPr lang="de-DE" sz="2800" dirty="0"/>
          </a:p>
          <a:p>
            <a:pPr>
              <a:buFontTx/>
              <a:buChar char="-"/>
            </a:pPr>
            <a:r>
              <a:rPr lang="de-DE" sz="2800" dirty="0" err="1" smtClean="0"/>
              <a:t>You</a:t>
            </a:r>
            <a:r>
              <a:rPr lang="de-DE" sz="2800" dirty="0" smtClean="0"/>
              <a:t> </a:t>
            </a:r>
            <a:r>
              <a:rPr lang="de-DE" sz="2800" u="sng" dirty="0" err="1" smtClean="0"/>
              <a:t>cannot</a:t>
            </a:r>
            <a:r>
              <a:rPr lang="de-DE" sz="2800" dirty="0" smtClean="0"/>
              <a:t> </a:t>
            </a:r>
            <a:r>
              <a:rPr lang="de-DE" sz="2800" dirty="0" err="1" smtClean="0"/>
              <a:t>use</a:t>
            </a:r>
            <a:r>
              <a:rPr lang="de-DE" sz="2800" dirty="0" smtClean="0"/>
              <a:t> </a:t>
            </a:r>
            <a:r>
              <a:rPr lang="de-DE" sz="2800" b="1" dirty="0" err="1" smtClean="0"/>
              <a:t>that</a:t>
            </a:r>
            <a:r>
              <a:rPr lang="de-DE" sz="2800" dirty="0" smtClean="0"/>
              <a:t>:</a:t>
            </a:r>
          </a:p>
          <a:p>
            <a:pPr marL="0" indent="0">
              <a:buNone/>
            </a:pPr>
            <a:r>
              <a:rPr lang="de-DE" sz="2800" dirty="0" smtClean="0">
                <a:sym typeface="Wingdings"/>
              </a:rPr>
              <a:t> </a:t>
            </a:r>
            <a:r>
              <a:rPr lang="de-DE" sz="2600" dirty="0" smtClean="0">
                <a:sym typeface="Wingdings"/>
              </a:rPr>
              <a:t>John, </a:t>
            </a:r>
            <a:r>
              <a:rPr lang="de-DE" sz="2600" b="1" dirty="0" err="1" smtClean="0">
                <a:sym typeface="Wingdings"/>
              </a:rPr>
              <a:t>who</a:t>
            </a:r>
            <a:r>
              <a:rPr lang="de-DE" sz="2600" b="1" dirty="0" smtClean="0">
                <a:sym typeface="Wingdings"/>
              </a:rPr>
              <a:t> </a:t>
            </a:r>
            <a:r>
              <a:rPr lang="de-DE" sz="2600" dirty="0" smtClean="0">
                <a:sym typeface="Wingdings"/>
              </a:rPr>
              <a:t>(*) </a:t>
            </a:r>
            <a:r>
              <a:rPr lang="de-DE" sz="2600" dirty="0" err="1" smtClean="0">
                <a:sym typeface="Wingdings"/>
              </a:rPr>
              <a:t>who</a:t>
            </a:r>
            <a:r>
              <a:rPr lang="de-DE" sz="2600" dirty="0" smtClean="0">
                <a:sym typeface="Wingdings"/>
              </a:rPr>
              <a:t> </a:t>
            </a:r>
            <a:r>
              <a:rPr lang="de-DE" sz="2600" dirty="0" err="1" smtClean="0">
                <a:sym typeface="Wingdings"/>
              </a:rPr>
              <a:t>speaks</a:t>
            </a:r>
            <a:r>
              <a:rPr lang="de-DE" sz="2600" dirty="0" smtClean="0">
                <a:sym typeface="Wingdings"/>
              </a:rPr>
              <a:t> German, </a:t>
            </a:r>
            <a:r>
              <a:rPr lang="de-DE" sz="2600" dirty="0" err="1" smtClean="0">
                <a:sym typeface="Wingdings"/>
              </a:rPr>
              <a:t>works</a:t>
            </a:r>
            <a:r>
              <a:rPr lang="de-DE" sz="2600" dirty="0" smtClean="0">
                <a:sym typeface="Wingdings"/>
              </a:rPr>
              <a:t> </a:t>
            </a:r>
            <a:r>
              <a:rPr lang="de-DE" sz="2600" dirty="0" err="1" smtClean="0">
                <a:sym typeface="Wingdings"/>
              </a:rPr>
              <a:t>as</a:t>
            </a:r>
            <a:r>
              <a:rPr lang="de-DE" sz="2600" dirty="0" smtClean="0">
                <a:sym typeface="Wingdings"/>
              </a:rPr>
              <a:t> </a:t>
            </a:r>
            <a:r>
              <a:rPr lang="de-DE" sz="2600" dirty="0" err="1" smtClean="0">
                <a:sym typeface="Wingdings"/>
              </a:rPr>
              <a:t>our</a:t>
            </a:r>
            <a:r>
              <a:rPr lang="de-DE" sz="2600" dirty="0" smtClean="0">
                <a:sym typeface="Wingdings"/>
              </a:rPr>
              <a:t> </a:t>
            </a:r>
            <a:r>
              <a:rPr lang="de-DE" sz="2600" dirty="0" err="1" smtClean="0">
                <a:sym typeface="Wingdings"/>
              </a:rPr>
              <a:t>guide</a:t>
            </a:r>
            <a:r>
              <a:rPr lang="de-DE" sz="2600" dirty="0" smtClean="0">
                <a:sym typeface="Wingdings"/>
              </a:rPr>
              <a:t>.</a:t>
            </a:r>
            <a:endParaRPr lang="de-DE" sz="2600" dirty="0" smtClean="0"/>
          </a:p>
          <a:p>
            <a:pPr>
              <a:buFontTx/>
              <a:buChar char="-"/>
            </a:pPr>
            <a:r>
              <a:rPr lang="de-DE" sz="2800" dirty="0" err="1" smtClean="0"/>
              <a:t>You</a:t>
            </a:r>
            <a:r>
              <a:rPr lang="de-DE" sz="2800" dirty="0" smtClean="0"/>
              <a:t> </a:t>
            </a:r>
            <a:r>
              <a:rPr lang="de-DE" sz="2800" dirty="0" err="1" smtClean="0"/>
              <a:t>cannot</a:t>
            </a:r>
            <a:r>
              <a:rPr lang="de-DE" sz="2800" dirty="0" smtClean="0"/>
              <a:t> </a:t>
            </a:r>
            <a:r>
              <a:rPr lang="de-DE" sz="2800" dirty="0" err="1" smtClean="0"/>
              <a:t>leave</a:t>
            </a:r>
            <a:r>
              <a:rPr lang="de-DE" sz="2800" dirty="0" smtClean="0"/>
              <a:t> out </a:t>
            </a:r>
            <a:r>
              <a:rPr lang="de-DE" sz="2800" b="1" dirty="0" err="1" smtClean="0"/>
              <a:t>who</a:t>
            </a:r>
            <a:r>
              <a:rPr lang="de-DE" sz="2800" b="1" dirty="0" smtClean="0"/>
              <a:t> </a:t>
            </a:r>
            <a:r>
              <a:rPr lang="de-DE" sz="2800" dirty="0" err="1" smtClean="0"/>
              <a:t>or</a:t>
            </a:r>
            <a:r>
              <a:rPr lang="de-DE" sz="2800" dirty="0" smtClean="0"/>
              <a:t> </a:t>
            </a:r>
            <a:r>
              <a:rPr lang="de-DE" sz="2800" b="1" dirty="0" err="1" smtClean="0"/>
              <a:t>which</a:t>
            </a:r>
            <a:r>
              <a:rPr lang="de-DE" sz="2800" b="1" dirty="0" smtClean="0"/>
              <a:t>:</a:t>
            </a:r>
          </a:p>
          <a:p>
            <a:pPr marL="0" indent="0">
              <a:buNone/>
            </a:pPr>
            <a:r>
              <a:rPr lang="de-DE" sz="2800" dirty="0" smtClean="0">
                <a:sym typeface="Wingdings"/>
              </a:rPr>
              <a:t> </a:t>
            </a:r>
            <a:r>
              <a:rPr lang="de-DE" sz="2600" dirty="0" err="1" smtClean="0">
                <a:sym typeface="Wingdings"/>
              </a:rPr>
              <a:t>We</a:t>
            </a:r>
            <a:r>
              <a:rPr lang="de-DE" sz="2600" dirty="0" smtClean="0">
                <a:sym typeface="Wingdings"/>
              </a:rPr>
              <a:t> </a:t>
            </a:r>
            <a:r>
              <a:rPr lang="de-DE" sz="2600" dirty="0" err="1" smtClean="0">
                <a:sym typeface="Wingdings"/>
              </a:rPr>
              <a:t>stayed</a:t>
            </a:r>
            <a:r>
              <a:rPr lang="de-DE" sz="2600" dirty="0" smtClean="0">
                <a:sym typeface="Wingdings"/>
              </a:rPr>
              <a:t> </a:t>
            </a:r>
            <a:r>
              <a:rPr lang="de-DE" sz="2600" dirty="0" err="1" smtClean="0">
                <a:sym typeface="Wingdings"/>
              </a:rPr>
              <a:t>at</a:t>
            </a:r>
            <a:r>
              <a:rPr lang="de-DE" sz="2600" dirty="0" smtClean="0">
                <a:sym typeface="Wingdings"/>
              </a:rPr>
              <a:t> </a:t>
            </a:r>
            <a:r>
              <a:rPr lang="de-DE" sz="2600" dirty="0" err="1" smtClean="0">
                <a:sym typeface="Wingdings"/>
              </a:rPr>
              <a:t>the</a:t>
            </a:r>
            <a:r>
              <a:rPr lang="de-DE" sz="2600" dirty="0" smtClean="0">
                <a:sym typeface="Wingdings"/>
              </a:rPr>
              <a:t> Park Hotel, </a:t>
            </a:r>
            <a:r>
              <a:rPr lang="de-DE" sz="2600" b="1" u="sng" dirty="0" err="1" smtClean="0">
                <a:sym typeface="Wingdings"/>
              </a:rPr>
              <a:t>which</a:t>
            </a:r>
            <a:r>
              <a:rPr lang="de-DE" sz="2600" dirty="0" smtClean="0">
                <a:sym typeface="Wingdings"/>
              </a:rPr>
              <a:t> a </a:t>
            </a:r>
            <a:r>
              <a:rPr lang="de-DE" sz="2600" dirty="0" err="1" smtClean="0">
                <a:sym typeface="Wingdings"/>
              </a:rPr>
              <a:t>friend</a:t>
            </a:r>
            <a:r>
              <a:rPr lang="de-DE" sz="2600" dirty="0" smtClean="0">
                <a:sym typeface="Wingdings"/>
              </a:rPr>
              <a:t> </a:t>
            </a:r>
            <a:r>
              <a:rPr lang="de-DE" sz="2600" dirty="0" err="1" smtClean="0">
                <a:sym typeface="Wingdings"/>
              </a:rPr>
              <a:t>of</a:t>
            </a:r>
            <a:r>
              <a:rPr lang="de-DE" sz="2600" dirty="0" smtClean="0">
                <a:sym typeface="Wingdings"/>
              </a:rPr>
              <a:t> </a:t>
            </a:r>
            <a:r>
              <a:rPr lang="de-DE" sz="2600" dirty="0" err="1" smtClean="0">
                <a:sym typeface="Wingdings"/>
              </a:rPr>
              <a:t>ours</a:t>
            </a:r>
            <a:r>
              <a:rPr lang="de-DE" sz="2600" dirty="0" smtClean="0">
                <a:sym typeface="Wingdings"/>
              </a:rPr>
              <a:t> </a:t>
            </a:r>
            <a:r>
              <a:rPr lang="de-DE" sz="2600" dirty="0" err="1" smtClean="0">
                <a:sym typeface="Wingdings"/>
              </a:rPr>
              <a:t>recommended</a:t>
            </a:r>
            <a:r>
              <a:rPr lang="de-DE" sz="2600" dirty="0" smtClean="0">
                <a:sym typeface="Wingdings"/>
              </a:rPr>
              <a:t>.</a:t>
            </a:r>
            <a:endParaRPr lang="de-DE" sz="2600" dirty="0" smtClean="0"/>
          </a:p>
          <a:p>
            <a:pPr>
              <a:buFontTx/>
              <a:buChar char="-"/>
            </a:pPr>
            <a:r>
              <a:rPr lang="de-DE" sz="2800" dirty="0" err="1" smtClean="0"/>
              <a:t>You</a:t>
            </a:r>
            <a:r>
              <a:rPr lang="de-DE" sz="2800" dirty="0" smtClean="0"/>
              <a:t> </a:t>
            </a:r>
            <a:r>
              <a:rPr lang="de-DE" sz="2800" dirty="0" err="1" smtClean="0"/>
              <a:t>can</a:t>
            </a:r>
            <a:r>
              <a:rPr lang="de-DE" sz="2800" dirty="0" smtClean="0"/>
              <a:t> </a:t>
            </a:r>
            <a:r>
              <a:rPr lang="de-DE" sz="2800" dirty="0" err="1" smtClean="0"/>
              <a:t>use</a:t>
            </a:r>
            <a:r>
              <a:rPr lang="de-DE" sz="2800" dirty="0" smtClean="0"/>
              <a:t> </a:t>
            </a:r>
            <a:r>
              <a:rPr lang="de-DE" sz="2800" b="1" dirty="0" err="1" smtClean="0"/>
              <a:t>whom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people</a:t>
            </a:r>
            <a:r>
              <a:rPr lang="de-DE" sz="2800" dirty="0" smtClean="0"/>
              <a:t>:</a:t>
            </a:r>
          </a:p>
          <a:p>
            <a:pPr marL="0" indent="0">
              <a:buNone/>
            </a:pPr>
            <a:r>
              <a:rPr lang="de-DE" sz="2800" dirty="0" smtClean="0">
                <a:sym typeface="Wingdings"/>
              </a:rPr>
              <a:t> This </a:t>
            </a:r>
            <a:r>
              <a:rPr lang="de-DE" sz="2800" dirty="0" err="1" smtClean="0">
                <a:sym typeface="Wingdings"/>
              </a:rPr>
              <a:t>morning</a:t>
            </a:r>
            <a:r>
              <a:rPr lang="de-DE" sz="2800" dirty="0" smtClean="0">
                <a:sym typeface="Wingdings"/>
              </a:rPr>
              <a:t> I </a:t>
            </a:r>
            <a:r>
              <a:rPr lang="de-DE" sz="2800" dirty="0" err="1" smtClean="0">
                <a:sym typeface="Wingdings"/>
              </a:rPr>
              <a:t>saw</a:t>
            </a:r>
            <a:r>
              <a:rPr lang="de-DE" sz="2800" dirty="0" smtClean="0">
                <a:sym typeface="Wingdings"/>
              </a:rPr>
              <a:t> Chris, </a:t>
            </a:r>
            <a:r>
              <a:rPr lang="de-DE" sz="2800" b="1" dirty="0" err="1" smtClean="0">
                <a:sym typeface="Wingdings"/>
              </a:rPr>
              <a:t>whom</a:t>
            </a:r>
            <a:r>
              <a:rPr lang="de-DE" sz="2800" dirty="0" smtClean="0">
                <a:sym typeface="Wingdings"/>
              </a:rPr>
              <a:t> I </a:t>
            </a:r>
            <a:r>
              <a:rPr lang="de-DE" sz="2800" dirty="0" err="1" smtClean="0">
                <a:sym typeface="Wingdings"/>
              </a:rPr>
              <a:t>hadn‘t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seen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for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ages</a:t>
            </a:r>
            <a:r>
              <a:rPr lang="de-DE" sz="2800" dirty="0" smtClean="0">
                <a:sym typeface="Wingdings"/>
              </a:rPr>
              <a:t>.</a:t>
            </a:r>
            <a:endParaRPr lang="de-DE" sz="2400" dirty="0" smtClean="0"/>
          </a:p>
          <a:p>
            <a:pPr>
              <a:buFontTx/>
              <a:buChar char="-"/>
            </a:pPr>
            <a:endParaRPr lang="de-DE" sz="2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Relative Clauses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12</a:t>
            </a:fld>
            <a:endParaRPr lang="de-DE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alphaModFix amt="5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68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C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turn!!	</a:t>
            </a:r>
            <a:endParaRPr kumimoji="0" lang="de-C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C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</a:t>
            </a:r>
            <a:r>
              <a:rPr kumimoji="0" lang="de-C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</a:t>
            </a:r>
          </a:p>
          <a:p>
            <a:pPr marL="342900" lvl="0" indent="-34290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de-CH" sz="3200" dirty="0" err="1" smtClean="0"/>
              <a:t>Grammar</a:t>
            </a:r>
            <a:r>
              <a:rPr lang="de-CH" sz="3200" dirty="0" smtClean="0"/>
              <a:t> Book: Unit 38 p85</a:t>
            </a:r>
          </a:p>
          <a:p>
            <a:pPr marL="342900" lvl="0" indent="-34290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de-CH" sz="3200" dirty="0" smtClean="0"/>
              <a:t>Murphy </a:t>
            </a:r>
            <a:r>
              <a:rPr lang="de-CH" sz="3200" dirty="0" err="1" smtClean="0"/>
              <a:t>Copies</a:t>
            </a:r>
            <a:r>
              <a:rPr lang="de-CH" sz="3200" dirty="0" smtClean="0"/>
              <a:t>: Units 93</a:t>
            </a:r>
            <a:r>
              <a:rPr lang="de-CH" sz="3200" noProof="0" dirty="0" smtClean="0"/>
              <a:t>-96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CH" sz="32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Relative Clauses</a:t>
            </a:r>
            <a:endParaRPr lang="de-DE"/>
          </a:p>
        </p:txBody>
      </p:sp>
      <p:pic>
        <p:nvPicPr>
          <p:cNvPr id="7" name="Bild 6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66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Relative Clauses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69708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Relative </a:t>
            </a:r>
            <a:r>
              <a:rPr lang="de-DE" sz="3200" b="1" dirty="0" err="1" smtClean="0"/>
              <a:t>clauses</a:t>
            </a:r>
            <a:r>
              <a:rPr lang="de-DE" sz="3200" b="1" dirty="0" smtClean="0"/>
              <a:t> 1 – </a:t>
            </a:r>
            <a:r>
              <a:rPr lang="de-DE" sz="3200" b="1" dirty="0" err="1" smtClean="0"/>
              <a:t>who</a:t>
            </a:r>
            <a:r>
              <a:rPr lang="de-DE" sz="3200" b="1" dirty="0" smtClean="0"/>
              <a:t>/</a:t>
            </a:r>
            <a:r>
              <a:rPr lang="de-DE" sz="3200" b="1" dirty="0" err="1" smtClean="0"/>
              <a:t>that</a:t>
            </a:r>
            <a:r>
              <a:rPr lang="de-DE" sz="3200" b="1" dirty="0" smtClean="0"/>
              <a:t>/</a:t>
            </a:r>
            <a:r>
              <a:rPr lang="de-DE" sz="3200" b="1" dirty="0" err="1" smtClean="0"/>
              <a:t>which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355547"/>
            <a:ext cx="774959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Study these sentence pairs:</a:t>
            </a:r>
          </a:p>
          <a:p>
            <a:pPr marL="342900" indent="-342900">
              <a:buAutoNum type="arabicParenR"/>
            </a:pPr>
            <a:r>
              <a:rPr lang="en-GB" sz="2800" dirty="0" smtClean="0"/>
              <a:t>I know the woman next door. She is a lawyer.</a:t>
            </a:r>
          </a:p>
          <a:p>
            <a:pPr marL="342900" indent="-342900">
              <a:buAutoNum type="arabicParenR"/>
            </a:pPr>
            <a:r>
              <a:rPr lang="en-GB" sz="2800" dirty="0" smtClean="0"/>
              <a:t>The people are friendly. They work in an office.</a:t>
            </a:r>
          </a:p>
          <a:p>
            <a:pPr marL="342900" indent="-342900">
              <a:buAutoNum type="arabicParenR"/>
            </a:pPr>
            <a:r>
              <a:rPr lang="en-GB" sz="2800" dirty="0" smtClean="0"/>
              <a:t>This is a machine. It can drive by itself.</a:t>
            </a:r>
          </a:p>
          <a:p>
            <a:pPr marL="342900" indent="-342900">
              <a:buAutoNum type="arabicParenR"/>
            </a:pPr>
            <a:r>
              <a:rPr lang="en-GB" sz="2800" dirty="0" smtClean="0"/>
              <a:t>We live in a house. It is 200 years old.</a:t>
            </a:r>
          </a:p>
          <a:p>
            <a:endParaRPr lang="en-GB" sz="2800" dirty="0"/>
          </a:p>
          <a:p>
            <a:r>
              <a:rPr lang="en-GB" sz="2800" dirty="0" smtClean="0"/>
              <a:t>Can you write one sentence instead of two?</a:t>
            </a:r>
          </a:p>
          <a:p>
            <a:endParaRPr lang="en-GB" sz="2800" dirty="0" smtClean="0"/>
          </a:p>
          <a:p>
            <a:r>
              <a:rPr lang="en-GB" sz="2800" dirty="0" smtClean="0">
                <a:sym typeface="Wingdings"/>
              </a:rPr>
              <a:t> </a:t>
            </a:r>
            <a:r>
              <a:rPr lang="en-GB" sz="2800" dirty="0" smtClean="0"/>
              <a:t>You can use relative pronouns: </a:t>
            </a:r>
          </a:p>
          <a:p>
            <a:r>
              <a:rPr lang="en-GB" sz="2800" dirty="0" smtClean="0"/>
              <a:t>where, who, which, that, whom, whose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7310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Relative Clauses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69708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Relative </a:t>
            </a:r>
            <a:r>
              <a:rPr lang="de-DE" sz="3200" b="1" dirty="0" err="1" smtClean="0"/>
              <a:t>clauses</a:t>
            </a:r>
            <a:r>
              <a:rPr lang="de-DE" sz="3200" b="1" dirty="0" smtClean="0"/>
              <a:t> 1 – </a:t>
            </a:r>
            <a:r>
              <a:rPr lang="de-DE" sz="3200" b="1" dirty="0" err="1" smtClean="0"/>
              <a:t>who</a:t>
            </a:r>
            <a:r>
              <a:rPr lang="de-DE" sz="3200" b="1" dirty="0" smtClean="0"/>
              <a:t>/</a:t>
            </a:r>
            <a:r>
              <a:rPr lang="de-DE" sz="3200" b="1" dirty="0" err="1" smtClean="0"/>
              <a:t>that</a:t>
            </a:r>
            <a:r>
              <a:rPr lang="de-DE" sz="3200" b="1" dirty="0" smtClean="0"/>
              <a:t>/</a:t>
            </a:r>
            <a:r>
              <a:rPr lang="de-DE" sz="3200" b="1" dirty="0" err="1" smtClean="0"/>
              <a:t>which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355547"/>
            <a:ext cx="8320852" cy="5090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Study these sentence pairs:</a:t>
            </a:r>
          </a:p>
          <a:p>
            <a:pPr marL="342900" indent="-342900">
              <a:lnSpc>
                <a:spcPct val="120000"/>
              </a:lnSpc>
              <a:buAutoNum type="arabicParenR"/>
            </a:pPr>
            <a:r>
              <a:rPr lang="en-GB" sz="2800" dirty="0" smtClean="0"/>
              <a:t>I know </a:t>
            </a:r>
            <a:r>
              <a:rPr lang="en-GB" sz="2800" b="1" dirty="0" smtClean="0"/>
              <a:t>the woman next door </a:t>
            </a:r>
            <a:r>
              <a:rPr lang="en-GB" sz="2800" b="1" i="1" u="sng" dirty="0" smtClean="0"/>
              <a:t>who</a:t>
            </a:r>
            <a:r>
              <a:rPr lang="en-GB" sz="2800" b="1" dirty="0" smtClean="0"/>
              <a:t> </a:t>
            </a:r>
            <a:r>
              <a:rPr lang="en-GB" sz="2800" dirty="0" smtClean="0"/>
              <a:t>is a lawyer.</a:t>
            </a:r>
          </a:p>
          <a:p>
            <a:pPr marL="457200" indent="-457200">
              <a:lnSpc>
                <a:spcPct val="120000"/>
              </a:lnSpc>
              <a:buFont typeface="Wingdings" charset="0"/>
              <a:buChar char="à"/>
            </a:pPr>
            <a:r>
              <a:rPr lang="en-GB" sz="2800" b="1" i="1" u="sng" dirty="0" smtClean="0">
                <a:sym typeface="Wingdings"/>
              </a:rPr>
              <a:t>Who</a:t>
            </a:r>
            <a:r>
              <a:rPr lang="en-GB" sz="2800" dirty="0" smtClean="0">
                <a:sym typeface="Wingdings"/>
              </a:rPr>
              <a:t> is for people (</a:t>
            </a:r>
            <a:r>
              <a:rPr lang="en-GB" sz="2800" u="sng" dirty="0" smtClean="0">
                <a:sym typeface="Wingdings"/>
              </a:rPr>
              <a:t>not</a:t>
            </a:r>
            <a:r>
              <a:rPr lang="en-GB" sz="2800" dirty="0" smtClean="0">
                <a:sym typeface="Wingdings"/>
              </a:rPr>
              <a:t> things)</a:t>
            </a:r>
            <a:endParaRPr lang="en-GB" sz="2800" dirty="0" smtClean="0"/>
          </a:p>
          <a:p>
            <a:pPr>
              <a:lnSpc>
                <a:spcPct val="120000"/>
              </a:lnSpc>
            </a:pPr>
            <a:r>
              <a:rPr lang="en-GB" sz="2800" dirty="0" smtClean="0"/>
              <a:t>2) </a:t>
            </a:r>
            <a:r>
              <a:rPr lang="en-GB" sz="2800" b="1" dirty="0" smtClean="0"/>
              <a:t>The people </a:t>
            </a:r>
            <a:r>
              <a:rPr lang="en-GB" sz="2800" b="1" i="1" u="sng" dirty="0" smtClean="0"/>
              <a:t>that</a:t>
            </a:r>
            <a:r>
              <a:rPr lang="en-GB" sz="2800" dirty="0" smtClean="0"/>
              <a:t> work in the office are friendly.</a:t>
            </a:r>
            <a:endParaRPr lang="en-GB" sz="2800" b="1" dirty="0" smtClean="0"/>
          </a:p>
          <a:p>
            <a:pPr>
              <a:lnSpc>
                <a:spcPct val="120000"/>
              </a:lnSpc>
            </a:pPr>
            <a:r>
              <a:rPr lang="en-GB" sz="2800" dirty="0" smtClean="0">
                <a:sym typeface="Wingdings"/>
              </a:rPr>
              <a:t> </a:t>
            </a:r>
            <a:r>
              <a:rPr lang="en-GB" sz="2800" b="1" i="1" u="sng" dirty="0" smtClean="0">
                <a:sym typeface="Wingdings"/>
              </a:rPr>
              <a:t>that</a:t>
            </a:r>
            <a:r>
              <a:rPr lang="en-GB" sz="2800" dirty="0" smtClean="0">
                <a:sym typeface="Wingdings"/>
              </a:rPr>
              <a:t> can also be used for people </a:t>
            </a:r>
            <a:r>
              <a:rPr lang="en-GB" sz="2600" dirty="0" smtClean="0">
                <a:sym typeface="Wingdings"/>
              </a:rPr>
              <a:t>(anonymous group)</a:t>
            </a:r>
            <a:endParaRPr lang="en-GB" sz="2600" dirty="0" smtClean="0"/>
          </a:p>
          <a:p>
            <a:pPr>
              <a:lnSpc>
                <a:spcPct val="120000"/>
              </a:lnSpc>
            </a:pPr>
            <a:r>
              <a:rPr lang="en-GB" sz="2800" dirty="0" smtClean="0"/>
              <a:t>3) This is </a:t>
            </a:r>
            <a:r>
              <a:rPr lang="en-GB" sz="2800" b="1" dirty="0" smtClean="0"/>
              <a:t>a machine </a:t>
            </a:r>
            <a:r>
              <a:rPr lang="en-GB" sz="2800" b="1" i="1" u="sng" dirty="0" smtClean="0"/>
              <a:t>that/which </a:t>
            </a:r>
            <a:r>
              <a:rPr lang="en-GB" sz="2800" dirty="0" smtClean="0"/>
              <a:t>can drive by itself.</a:t>
            </a:r>
          </a:p>
          <a:p>
            <a:pPr>
              <a:lnSpc>
                <a:spcPct val="120000"/>
              </a:lnSpc>
            </a:pPr>
            <a:r>
              <a:rPr lang="en-GB" sz="2800" dirty="0" smtClean="0">
                <a:sym typeface="Wingdings"/>
              </a:rPr>
              <a:t> </a:t>
            </a:r>
            <a:r>
              <a:rPr lang="en-GB" sz="2800" b="1" i="1" u="sng" dirty="0" smtClean="0">
                <a:sym typeface="Wingdings"/>
              </a:rPr>
              <a:t>That</a:t>
            </a:r>
            <a:r>
              <a:rPr lang="en-GB" sz="2800" dirty="0">
                <a:sym typeface="Wingdings"/>
              </a:rPr>
              <a:t> </a:t>
            </a:r>
            <a:r>
              <a:rPr lang="en-GB" sz="2800" dirty="0" smtClean="0">
                <a:sym typeface="Wingdings"/>
              </a:rPr>
              <a:t>is mainly used for things</a:t>
            </a:r>
            <a:endParaRPr lang="en-GB" sz="2800" dirty="0" smtClean="0"/>
          </a:p>
          <a:p>
            <a:pPr>
              <a:lnSpc>
                <a:spcPct val="120000"/>
              </a:lnSpc>
            </a:pPr>
            <a:r>
              <a:rPr lang="en-GB" sz="2800" dirty="0" smtClean="0"/>
              <a:t>4) We live in </a:t>
            </a:r>
            <a:r>
              <a:rPr lang="en-GB" sz="2800" b="1" dirty="0" smtClean="0"/>
              <a:t>a house </a:t>
            </a:r>
            <a:r>
              <a:rPr lang="en-GB" sz="2800" b="1" i="1" u="sng" dirty="0" smtClean="0"/>
              <a:t>that/which </a:t>
            </a:r>
            <a:r>
              <a:rPr lang="en-GB" sz="2800" dirty="0" smtClean="0"/>
              <a:t>is 200 years old.</a:t>
            </a:r>
          </a:p>
          <a:p>
            <a:pPr>
              <a:lnSpc>
                <a:spcPct val="120000"/>
              </a:lnSpc>
            </a:pPr>
            <a:r>
              <a:rPr lang="en-GB" sz="2800" dirty="0" smtClean="0">
                <a:sym typeface="Wingdings"/>
              </a:rPr>
              <a:t> </a:t>
            </a:r>
            <a:r>
              <a:rPr lang="en-GB" sz="2800" b="1" i="1" u="sng" dirty="0" smtClean="0">
                <a:sym typeface="Wingdings"/>
              </a:rPr>
              <a:t>Which</a:t>
            </a:r>
            <a:r>
              <a:rPr lang="en-GB" sz="2800" dirty="0" smtClean="0">
                <a:sym typeface="Wingdings"/>
              </a:rPr>
              <a:t> is only used for things (</a:t>
            </a:r>
            <a:r>
              <a:rPr lang="en-GB" sz="2800" u="sng" dirty="0" smtClean="0">
                <a:sym typeface="Wingdings"/>
              </a:rPr>
              <a:t>not</a:t>
            </a:r>
            <a:r>
              <a:rPr lang="en-GB" sz="2800" dirty="0" smtClean="0">
                <a:sym typeface="Wingdings"/>
              </a:rPr>
              <a:t> people)</a:t>
            </a:r>
            <a:endParaRPr lang="en-GB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7466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Relative </a:t>
            </a:r>
            <a:r>
              <a:rPr lang="de-DE" b="1" dirty="0" err="1"/>
              <a:t>clauses</a:t>
            </a:r>
            <a:r>
              <a:rPr lang="de-DE" b="1" dirty="0"/>
              <a:t> 1 – </a:t>
            </a:r>
            <a:r>
              <a:rPr lang="de-DE" b="1" dirty="0" err="1"/>
              <a:t>who</a:t>
            </a:r>
            <a:r>
              <a:rPr lang="de-DE" b="1" dirty="0"/>
              <a:t>/</a:t>
            </a:r>
            <a:r>
              <a:rPr lang="de-DE" b="1" dirty="0" err="1"/>
              <a:t>that</a:t>
            </a:r>
            <a:r>
              <a:rPr lang="de-DE" b="1" dirty="0"/>
              <a:t>/</a:t>
            </a:r>
            <a:r>
              <a:rPr lang="de-DE" b="1" dirty="0" err="1" smtClean="0"/>
              <a:t>which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Relative </a:t>
            </a:r>
            <a:r>
              <a:rPr lang="de-DE" dirty="0" err="1" smtClean="0"/>
              <a:t>clauses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write</a:t>
            </a:r>
            <a:r>
              <a:rPr lang="de-DE" dirty="0" smtClean="0"/>
              <a:t> </a:t>
            </a:r>
            <a:r>
              <a:rPr lang="de-DE" b="1" dirty="0" err="1" smtClean="0"/>
              <a:t>one</a:t>
            </a:r>
            <a:r>
              <a:rPr lang="de-DE" b="1" dirty="0" smtClean="0"/>
              <a:t> </a:t>
            </a:r>
            <a:r>
              <a:rPr lang="de-DE" b="1" dirty="0" err="1" smtClean="0"/>
              <a:t>instead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sentences</a:t>
            </a:r>
            <a:r>
              <a:rPr lang="de-DE" dirty="0" smtClean="0"/>
              <a:t>.</a:t>
            </a:r>
          </a:p>
          <a:p>
            <a:r>
              <a:rPr lang="de-DE" dirty="0" smtClean="0"/>
              <a:t>Relative </a:t>
            </a:r>
            <a:r>
              <a:rPr lang="de-DE" dirty="0" err="1" smtClean="0"/>
              <a:t>clauses</a:t>
            </a:r>
            <a:r>
              <a:rPr lang="de-DE" dirty="0" smtClean="0"/>
              <a:t> express a </a:t>
            </a:r>
            <a:r>
              <a:rPr lang="de-DE" b="1" dirty="0" err="1" smtClean="0"/>
              <a:t>relation</a:t>
            </a:r>
            <a:r>
              <a:rPr lang="de-DE" dirty="0" smtClean="0"/>
              <a:t>, e.g.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people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things</a:t>
            </a:r>
            <a:r>
              <a:rPr lang="de-DE" dirty="0" smtClean="0"/>
              <a:t>.</a:t>
            </a:r>
          </a:p>
          <a:p>
            <a:r>
              <a:rPr lang="de-DE" i="1" dirty="0" smtClean="0"/>
              <a:t>Who</a:t>
            </a:r>
            <a:r>
              <a:rPr lang="de-DE" dirty="0" smtClean="0"/>
              <a:t>, </a:t>
            </a:r>
            <a:r>
              <a:rPr lang="de-DE" i="1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i="1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b="1" dirty="0" smtClean="0"/>
              <a:t>relative </a:t>
            </a:r>
            <a:r>
              <a:rPr lang="de-DE" b="1" dirty="0" err="1" smtClean="0"/>
              <a:t>pronouns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don‘t</a:t>
            </a:r>
            <a:r>
              <a:rPr lang="de-DE" dirty="0" smtClean="0"/>
              <a:t> </a:t>
            </a:r>
            <a:r>
              <a:rPr lang="de-DE" dirty="0" err="1" smtClean="0"/>
              <a:t>write</a:t>
            </a:r>
            <a:r>
              <a:rPr lang="de-DE" dirty="0" smtClean="0"/>
              <a:t> a </a:t>
            </a:r>
            <a:r>
              <a:rPr lang="de-DE" dirty="0" err="1" smtClean="0"/>
              <a:t>comma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no</a:t>
            </a:r>
            <a:r>
              <a:rPr lang="de-DE" dirty="0" smtClean="0"/>
              <a:t> extra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given</a:t>
            </a:r>
            <a:r>
              <a:rPr lang="de-DE" dirty="0" smtClean="0"/>
              <a:t>!).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Relative Clauses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3</a:t>
            </a:fld>
            <a:endParaRPr lang="de-DE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alphaModFix amt="5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559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C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turn!!	</a:t>
            </a:r>
            <a:endParaRPr kumimoji="0" lang="de-C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C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</a:t>
            </a:r>
            <a:r>
              <a:rPr kumimoji="0" lang="de-C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Grammar</a:t>
            </a:r>
            <a:r>
              <a:rPr kumimoji="0" lang="de-C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Book: Unit 37 p83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Murphy </a:t>
            </a:r>
            <a:r>
              <a:rPr kumimoji="0" lang="de-CH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Copies</a:t>
            </a:r>
            <a:endParaRPr kumimoji="0" lang="de-CH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Relative Clauses</a:t>
            </a:r>
            <a:endParaRPr lang="de-DE"/>
          </a:p>
        </p:txBody>
      </p:sp>
      <p:pic>
        <p:nvPicPr>
          <p:cNvPr id="7" name="Bild 6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23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Relative </a:t>
            </a:r>
            <a:r>
              <a:rPr lang="de-DE" b="1" dirty="0" err="1"/>
              <a:t>clauses</a:t>
            </a:r>
            <a:r>
              <a:rPr lang="de-DE" b="1" dirty="0"/>
              <a:t> </a:t>
            </a:r>
            <a:r>
              <a:rPr lang="de-DE" b="1" dirty="0" smtClean="0"/>
              <a:t>2 – </a:t>
            </a:r>
            <a:r>
              <a:rPr lang="de-DE" b="1" dirty="0" err="1" smtClean="0"/>
              <a:t>without</a:t>
            </a:r>
            <a:r>
              <a:rPr lang="de-DE" b="1" dirty="0" smtClean="0"/>
              <a:t> relative </a:t>
            </a:r>
            <a:r>
              <a:rPr lang="de-DE" b="1" dirty="0" err="1" smtClean="0"/>
              <a:t>pronoun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Study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examples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r>
              <a:rPr lang="de-DE" dirty="0" smtClean="0"/>
              <a:t>1a) The man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carrying</a:t>
            </a:r>
            <a:r>
              <a:rPr lang="de-DE" dirty="0" smtClean="0"/>
              <a:t> a </a:t>
            </a:r>
            <a:r>
              <a:rPr lang="de-DE" u="sng" dirty="0" err="1" smtClean="0"/>
              <a:t>bag</a:t>
            </a:r>
            <a:r>
              <a:rPr lang="de-DE" dirty="0" smtClean="0"/>
              <a:t>. </a:t>
            </a:r>
            <a:r>
              <a:rPr lang="de-DE" u="sng" dirty="0" err="1" smtClean="0"/>
              <a:t>It‘s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heavy.</a:t>
            </a:r>
          </a:p>
          <a:p>
            <a:pPr marL="0" indent="0">
              <a:buNone/>
            </a:pPr>
            <a:r>
              <a:rPr lang="de-DE" dirty="0" smtClean="0"/>
              <a:t>1b) </a:t>
            </a:r>
            <a:r>
              <a:rPr lang="de-DE" b="1" dirty="0" smtClean="0"/>
              <a:t>The </a:t>
            </a:r>
            <a:r>
              <a:rPr lang="de-DE" b="1" dirty="0" err="1" smtClean="0"/>
              <a:t>bag</a:t>
            </a:r>
            <a:r>
              <a:rPr lang="de-DE" b="1" dirty="0" smtClean="0"/>
              <a:t> (</a:t>
            </a:r>
            <a:r>
              <a:rPr lang="de-DE" b="1" dirty="0" err="1" smtClean="0"/>
              <a:t>that</a:t>
            </a:r>
            <a:r>
              <a:rPr lang="de-DE" b="1" dirty="0" smtClean="0"/>
              <a:t>) he </a:t>
            </a:r>
            <a:r>
              <a:rPr lang="de-DE" b="1" dirty="0" err="1" smtClean="0"/>
              <a:t>is</a:t>
            </a:r>
            <a:r>
              <a:rPr lang="de-DE" b="1" dirty="0" smtClean="0"/>
              <a:t> </a:t>
            </a:r>
            <a:r>
              <a:rPr lang="de-DE" b="1" dirty="0" err="1" smtClean="0"/>
              <a:t>carrying</a:t>
            </a:r>
            <a:r>
              <a:rPr lang="de-DE" b="1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heavy.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2a) This </a:t>
            </a:r>
            <a:r>
              <a:rPr lang="de-DE" u="sng" dirty="0" err="1" smtClean="0"/>
              <a:t>apple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tasty</a:t>
            </a:r>
            <a:r>
              <a:rPr lang="de-DE" dirty="0" smtClean="0"/>
              <a:t>. I am </a:t>
            </a:r>
            <a:r>
              <a:rPr lang="de-DE" dirty="0" err="1" smtClean="0"/>
              <a:t>eating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u="sng" dirty="0" err="1" smtClean="0"/>
              <a:t>apple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/>
              <a:t>2b) </a:t>
            </a:r>
            <a:r>
              <a:rPr lang="de-DE" b="1" dirty="0" smtClean="0"/>
              <a:t>The </a:t>
            </a:r>
            <a:r>
              <a:rPr lang="de-DE" b="1" dirty="0" err="1" smtClean="0"/>
              <a:t>apple</a:t>
            </a:r>
            <a:r>
              <a:rPr lang="de-DE" b="1" dirty="0" smtClean="0"/>
              <a:t> (</a:t>
            </a:r>
            <a:r>
              <a:rPr lang="de-DE" b="1" dirty="0" err="1" smtClean="0"/>
              <a:t>that</a:t>
            </a:r>
            <a:r>
              <a:rPr lang="de-DE" b="1" dirty="0" smtClean="0"/>
              <a:t>) I am </a:t>
            </a:r>
            <a:r>
              <a:rPr lang="de-DE" b="1" dirty="0" err="1" smtClean="0"/>
              <a:t>eating</a:t>
            </a:r>
            <a:r>
              <a:rPr lang="de-DE" b="1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tasty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Can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guess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rule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Relative Clauses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5</a:t>
            </a:fld>
            <a:endParaRPr lang="de-DE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alphaModFix amt="5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84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Relative </a:t>
            </a:r>
            <a:r>
              <a:rPr lang="de-DE" b="1" dirty="0" err="1"/>
              <a:t>clauses</a:t>
            </a:r>
            <a:r>
              <a:rPr lang="de-DE" b="1" dirty="0"/>
              <a:t> </a:t>
            </a:r>
            <a:r>
              <a:rPr lang="de-DE" b="1" dirty="0" smtClean="0"/>
              <a:t>2 – </a:t>
            </a:r>
            <a:r>
              <a:rPr lang="de-DE" b="1" dirty="0" err="1" smtClean="0"/>
              <a:t>without</a:t>
            </a:r>
            <a:r>
              <a:rPr lang="de-DE" b="1" dirty="0" smtClean="0"/>
              <a:t> relative </a:t>
            </a:r>
            <a:r>
              <a:rPr lang="de-DE" b="1" dirty="0" err="1" smtClean="0"/>
              <a:t>pronoun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11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 err="1" smtClean="0"/>
              <a:t>You</a:t>
            </a:r>
            <a:r>
              <a:rPr lang="de-DE" sz="2800" dirty="0" smtClean="0"/>
              <a:t> do not </a:t>
            </a:r>
            <a:r>
              <a:rPr lang="de-DE" sz="2800" dirty="0" err="1" smtClean="0"/>
              <a:t>need</a:t>
            </a:r>
            <a:r>
              <a:rPr lang="de-DE" sz="2800" dirty="0" smtClean="0"/>
              <a:t> </a:t>
            </a:r>
            <a:r>
              <a:rPr lang="de-DE" sz="2800" b="1" dirty="0" err="1" smtClean="0"/>
              <a:t>that</a:t>
            </a:r>
            <a:r>
              <a:rPr lang="de-DE" sz="2800" b="1" dirty="0" smtClean="0"/>
              <a:t>/</a:t>
            </a:r>
            <a:r>
              <a:rPr lang="de-DE" sz="2800" b="1" dirty="0" err="1" smtClean="0"/>
              <a:t>which</a:t>
            </a:r>
            <a:r>
              <a:rPr lang="de-DE" sz="2800" b="1" dirty="0" smtClean="0"/>
              <a:t>/</a:t>
            </a:r>
            <a:r>
              <a:rPr lang="de-DE" sz="2800" b="1" dirty="0" err="1" smtClean="0"/>
              <a:t>who</a:t>
            </a:r>
            <a:r>
              <a:rPr lang="de-DE" sz="2800" dirty="0" smtClean="0"/>
              <a:t> </a:t>
            </a:r>
            <a:r>
              <a:rPr lang="de-DE" sz="2800" dirty="0" err="1" smtClean="0"/>
              <a:t>when</a:t>
            </a:r>
            <a:r>
              <a:rPr lang="de-DE" sz="2800" dirty="0" smtClean="0"/>
              <a:t> </a:t>
            </a:r>
            <a:r>
              <a:rPr lang="de-DE" sz="2800" dirty="0" err="1" smtClean="0"/>
              <a:t>it</a:t>
            </a:r>
            <a:r>
              <a:rPr lang="de-DE" sz="2800" dirty="0" smtClean="0"/>
              <a:t> </a:t>
            </a:r>
            <a:r>
              <a:rPr lang="de-DE" sz="2800" dirty="0" err="1" smtClean="0"/>
              <a:t>is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u="sng" dirty="0" err="1" smtClean="0"/>
              <a:t>object</a:t>
            </a:r>
            <a:r>
              <a:rPr lang="de-DE" sz="2800" dirty="0" smtClean="0"/>
              <a:t>.</a:t>
            </a:r>
            <a:endParaRPr lang="de-DE" sz="2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Relative Clauses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6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682983"/>
              </p:ext>
            </p:extLst>
          </p:nvPr>
        </p:nvGraphicFramePr>
        <p:xfrm>
          <a:off x="457200" y="2709284"/>
          <a:ext cx="82296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800" dirty="0" err="1" smtClean="0"/>
                        <a:t>Subject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Verb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 err="1" smtClean="0"/>
                        <a:t>Object</a:t>
                      </a:r>
                      <a:endParaRPr lang="de-DE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The man 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 err="1" smtClean="0"/>
                        <a:t>is</a:t>
                      </a:r>
                      <a:r>
                        <a:rPr lang="de-DE" sz="2800" dirty="0" smtClean="0"/>
                        <a:t> </a:t>
                      </a:r>
                      <a:r>
                        <a:rPr lang="de-DE" sz="2800" dirty="0" err="1" smtClean="0"/>
                        <a:t>carrying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a </a:t>
                      </a:r>
                      <a:r>
                        <a:rPr lang="de-DE" sz="2800" dirty="0" err="1" smtClean="0"/>
                        <a:t>bag</a:t>
                      </a:r>
                      <a:r>
                        <a:rPr lang="de-DE" sz="2800" dirty="0" smtClean="0"/>
                        <a:t>. </a:t>
                      </a:r>
                      <a:endParaRPr lang="de-DE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I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am </a:t>
                      </a:r>
                      <a:r>
                        <a:rPr lang="de-DE" sz="2800" dirty="0" err="1" smtClean="0"/>
                        <a:t>eating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 err="1" smtClean="0"/>
                        <a:t>the</a:t>
                      </a:r>
                      <a:r>
                        <a:rPr lang="de-DE" sz="2800" baseline="0" dirty="0" smtClean="0"/>
                        <a:t> </a:t>
                      </a:r>
                      <a:r>
                        <a:rPr lang="de-DE" sz="2800" baseline="0" dirty="0" err="1" smtClean="0"/>
                        <a:t>apple</a:t>
                      </a:r>
                      <a:r>
                        <a:rPr lang="de-DE" sz="2800" baseline="0" dirty="0" smtClean="0"/>
                        <a:t>.</a:t>
                      </a:r>
                      <a:endParaRPr lang="de-DE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Bild 6" descr="hfwbern_logo1_c_300.jpg"/>
          <p:cNvPicPr>
            <a:picLocks noChangeAspect="1"/>
          </p:cNvPicPr>
          <p:nvPr/>
        </p:nvPicPr>
        <p:blipFill>
          <a:blip r:embed="rId2">
            <a:alphaModFix amt="5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719666" y="4614333"/>
            <a:ext cx="72631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ym typeface="Wingdings"/>
              </a:rPr>
              <a:t> </a:t>
            </a:r>
            <a:r>
              <a:rPr lang="de-DE" sz="2800" dirty="0" smtClean="0"/>
              <a:t>The </a:t>
            </a:r>
            <a:r>
              <a:rPr lang="de-DE" sz="2800" dirty="0" err="1" smtClean="0"/>
              <a:t>bag</a:t>
            </a:r>
            <a:r>
              <a:rPr lang="de-DE" sz="2800" dirty="0" smtClean="0"/>
              <a:t> (</a:t>
            </a:r>
            <a:r>
              <a:rPr lang="de-DE" sz="2800" dirty="0" err="1" smtClean="0"/>
              <a:t>that</a:t>
            </a:r>
            <a:r>
              <a:rPr lang="de-DE" sz="2800" dirty="0" smtClean="0"/>
              <a:t>) </a:t>
            </a:r>
            <a:r>
              <a:rPr lang="de-DE" sz="2800" dirty="0" err="1" smtClean="0"/>
              <a:t>the</a:t>
            </a:r>
            <a:r>
              <a:rPr lang="de-DE" sz="2800" dirty="0" smtClean="0"/>
              <a:t> man </a:t>
            </a:r>
            <a:r>
              <a:rPr lang="de-DE" sz="2800" dirty="0" err="1" smtClean="0"/>
              <a:t>is</a:t>
            </a:r>
            <a:r>
              <a:rPr lang="de-DE" sz="2800" dirty="0" smtClean="0"/>
              <a:t> </a:t>
            </a:r>
            <a:r>
              <a:rPr lang="de-DE" sz="2800" dirty="0" err="1" smtClean="0"/>
              <a:t>carrying</a:t>
            </a:r>
            <a:r>
              <a:rPr lang="de-DE" sz="2800" dirty="0" smtClean="0"/>
              <a:t>.</a:t>
            </a:r>
          </a:p>
          <a:p>
            <a:endParaRPr lang="de-DE" sz="2800" dirty="0"/>
          </a:p>
          <a:p>
            <a:r>
              <a:rPr lang="de-DE" sz="2800" dirty="0" smtClean="0">
                <a:sym typeface="Wingdings"/>
              </a:rPr>
              <a:t> </a:t>
            </a:r>
            <a:r>
              <a:rPr lang="de-DE" sz="2800" dirty="0" smtClean="0"/>
              <a:t>The </a:t>
            </a:r>
            <a:r>
              <a:rPr lang="de-DE" sz="2800" dirty="0" err="1" smtClean="0"/>
              <a:t>apple</a:t>
            </a:r>
            <a:r>
              <a:rPr lang="de-DE" sz="2800" dirty="0" smtClean="0"/>
              <a:t> (</a:t>
            </a:r>
            <a:r>
              <a:rPr lang="de-DE" sz="2800" dirty="0" err="1" smtClean="0"/>
              <a:t>that</a:t>
            </a:r>
            <a:r>
              <a:rPr lang="de-DE" sz="2800" dirty="0" smtClean="0"/>
              <a:t>) I am </a:t>
            </a:r>
            <a:r>
              <a:rPr lang="de-DE" sz="2800" dirty="0" err="1" smtClean="0"/>
              <a:t>eating</a:t>
            </a:r>
            <a:r>
              <a:rPr lang="de-DE" sz="2800" dirty="0" smtClean="0"/>
              <a:t>.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48804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Relative </a:t>
            </a:r>
            <a:r>
              <a:rPr lang="de-DE" b="1" dirty="0" err="1"/>
              <a:t>clauses</a:t>
            </a:r>
            <a:r>
              <a:rPr lang="de-DE" b="1" dirty="0"/>
              <a:t> </a:t>
            </a:r>
            <a:r>
              <a:rPr lang="de-DE" b="1" dirty="0" smtClean="0"/>
              <a:t>2 – </a:t>
            </a:r>
            <a:r>
              <a:rPr lang="de-DE" b="1" dirty="0" err="1" smtClean="0"/>
              <a:t>without</a:t>
            </a:r>
            <a:r>
              <a:rPr lang="de-DE" b="1" dirty="0" smtClean="0"/>
              <a:t> relative </a:t>
            </a:r>
            <a:r>
              <a:rPr lang="de-DE" b="1" dirty="0" err="1" smtClean="0"/>
              <a:t>pronoun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11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800" dirty="0" err="1" smtClean="0"/>
              <a:t>Sometimes</a:t>
            </a:r>
            <a:r>
              <a:rPr lang="de-DE" sz="2800" dirty="0" smtClean="0"/>
              <a:t> </a:t>
            </a:r>
            <a:r>
              <a:rPr lang="de-DE" sz="2800" dirty="0" err="1" smtClean="0"/>
              <a:t>there</a:t>
            </a:r>
            <a:r>
              <a:rPr lang="de-DE" sz="2800" dirty="0" smtClean="0"/>
              <a:t> </a:t>
            </a:r>
            <a:r>
              <a:rPr lang="de-DE" sz="2800" dirty="0" err="1" smtClean="0"/>
              <a:t>is</a:t>
            </a:r>
            <a:r>
              <a:rPr lang="de-DE" sz="2800" dirty="0" smtClean="0"/>
              <a:t> a </a:t>
            </a:r>
            <a:r>
              <a:rPr lang="de-DE" sz="2800" dirty="0" err="1" smtClean="0"/>
              <a:t>preposition</a:t>
            </a:r>
            <a:r>
              <a:rPr lang="de-DE" sz="2800" dirty="0" smtClean="0"/>
              <a:t> (</a:t>
            </a:r>
            <a:r>
              <a:rPr lang="de-DE" sz="2800" dirty="0" err="1" smtClean="0"/>
              <a:t>to</a:t>
            </a:r>
            <a:r>
              <a:rPr lang="de-DE" sz="2800" dirty="0" smtClean="0"/>
              <a:t>, </a:t>
            </a:r>
            <a:r>
              <a:rPr lang="de-DE" sz="2800" dirty="0" err="1" smtClean="0"/>
              <a:t>at</a:t>
            </a:r>
            <a:r>
              <a:rPr lang="de-DE" sz="2800" dirty="0" smtClean="0"/>
              <a:t>, in, etc.) after a </a:t>
            </a:r>
            <a:r>
              <a:rPr lang="de-DE" sz="2800" dirty="0" err="1" smtClean="0"/>
              <a:t>verb</a:t>
            </a:r>
            <a:r>
              <a:rPr lang="de-DE" sz="2800" dirty="0" smtClean="0"/>
              <a:t> (=</a:t>
            </a:r>
            <a:r>
              <a:rPr lang="de-DE" sz="2800" dirty="0" err="1" smtClean="0"/>
              <a:t>phrasal</a:t>
            </a:r>
            <a:r>
              <a:rPr lang="de-DE" sz="2800" dirty="0" smtClean="0"/>
              <a:t> </a:t>
            </a:r>
            <a:r>
              <a:rPr lang="de-DE" sz="2800" dirty="0" err="1" smtClean="0"/>
              <a:t>verb</a:t>
            </a:r>
            <a:r>
              <a:rPr lang="de-DE" sz="2800" dirty="0"/>
              <a:t>)</a:t>
            </a:r>
            <a:r>
              <a:rPr lang="de-DE" sz="2800" dirty="0" smtClean="0"/>
              <a:t>:</a:t>
            </a:r>
          </a:p>
          <a:p>
            <a:pPr marL="0" indent="0">
              <a:buNone/>
            </a:pPr>
            <a:endParaRPr lang="de-DE" sz="2800" dirty="0"/>
          </a:p>
          <a:p>
            <a:pPr marL="514350" indent="-514350">
              <a:buAutoNum type="arabicParenR"/>
            </a:pPr>
            <a:r>
              <a:rPr lang="de-DE" sz="2800" dirty="0" smtClean="0"/>
              <a:t>Eve </a:t>
            </a:r>
            <a:r>
              <a:rPr lang="de-DE" sz="2800" b="1" dirty="0" err="1" smtClean="0"/>
              <a:t>is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talking</a:t>
            </a:r>
            <a:r>
              <a:rPr lang="de-DE" sz="2800" b="1" dirty="0" smtClean="0"/>
              <a:t> </a:t>
            </a:r>
            <a:r>
              <a:rPr lang="de-DE" sz="2800" b="1" u="sng" dirty="0" err="1" smtClean="0"/>
              <a:t>to</a:t>
            </a:r>
            <a:r>
              <a:rPr lang="de-DE" sz="2800" dirty="0" smtClean="0"/>
              <a:t> a man. </a:t>
            </a:r>
          </a:p>
          <a:p>
            <a:pPr marL="0" indent="0">
              <a:buNone/>
            </a:pPr>
            <a:r>
              <a:rPr lang="de-DE" sz="2800" dirty="0" smtClean="0">
                <a:sym typeface="Wingdings"/>
              </a:rPr>
              <a:t> Do </a:t>
            </a:r>
            <a:r>
              <a:rPr lang="de-DE" sz="2800" dirty="0" err="1" smtClean="0">
                <a:sym typeface="Wingdings"/>
              </a:rPr>
              <a:t>you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know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b="1" dirty="0" err="1" smtClean="0">
                <a:sym typeface="Wingdings"/>
              </a:rPr>
              <a:t>the</a:t>
            </a:r>
            <a:r>
              <a:rPr lang="de-DE" sz="2800" b="1" dirty="0" smtClean="0">
                <a:sym typeface="Wingdings"/>
              </a:rPr>
              <a:t> man (</a:t>
            </a:r>
            <a:r>
              <a:rPr lang="de-DE" sz="2800" b="1" dirty="0" err="1" smtClean="0">
                <a:sym typeface="Wingdings"/>
              </a:rPr>
              <a:t>that</a:t>
            </a:r>
            <a:r>
              <a:rPr lang="de-DE" sz="2800" b="1" dirty="0" smtClean="0">
                <a:sym typeface="Wingdings"/>
              </a:rPr>
              <a:t>) Eve </a:t>
            </a:r>
            <a:r>
              <a:rPr lang="de-DE" sz="2800" b="1" dirty="0" err="1" smtClean="0">
                <a:sym typeface="Wingdings"/>
              </a:rPr>
              <a:t>is</a:t>
            </a:r>
            <a:r>
              <a:rPr lang="de-DE" sz="2800" b="1" dirty="0" smtClean="0">
                <a:sym typeface="Wingdings"/>
              </a:rPr>
              <a:t> </a:t>
            </a:r>
            <a:r>
              <a:rPr lang="de-DE" sz="2800" b="1" dirty="0" err="1" smtClean="0">
                <a:sym typeface="Wingdings"/>
              </a:rPr>
              <a:t>talking</a:t>
            </a:r>
            <a:r>
              <a:rPr lang="de-DE" sz="2800" b="1" dirty="0" smtClean="0">
                <a:sym typeface="Wingdings"/>
              </a:rPr>
              <a:t> </a:t>
            </a:r>
            <a:r>
              <a:rPr lang="de-DE" sz="2800" b="1" u="sng" dirty="0" err="1" smtClean="0">
                <a:sym typeface="Wingdings"/>
              </a:rPr>
              <a:t>to</a:t>
            </a:r>
            <a:r>
              <a:rPr lang="de-DE" sz="2800" dirty="0" smtClean="0">
                <a:sym typeface="Wingdings"/>
              </a:rPr>
              <a:t>?</a:t>
            </a:r>
          </a:p>
          <a:p>
            <a:pPr marL="514350" indent="-514350">
              <a:buAutoNum type="arabicParenR"/>
            </a:pPr>
            <a:r>
              <a:rPr lang="de-DE" sz="2800" dirty="0" err="1" smtClean="0">
                <a:sym typeface="Wingdings"/>
              </a:rPr>
              <a:t>We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b="1" dirty="0" err="1" smtClean="0">
                <a:sym typeface="Wingdings"/>
              </a:rPr>
              <a:t>stayed</a:t>
            </a:r>
            <a:r>
              <a:rPr lang="de-DE" sz="2800" b="1" dirty="0" smtClean="0">
                <a:sym typeface="Wingdings"/>
              </a:rPr>
              <a:t> </a:t>
            </a:r>
            <a:r>
              <a:rPr lang="de-DE" sz="2800" b="1" dirty="0" err="1" smtClean="0">
                <a:sym typeface="Wingdings"/>
              </a:rPr>
              <a:t>at</a:t>
            </a:r>
            <a:r>
              <a:rPr lang="de-DE" sz="2800" b="1" dirty="0" smtClean="0">
                <a:sym typeface="Wingdings"/>
              </a:rPr>
              <a:t> </a:t>
            </a:r>
            <a:r>
              <a:rPr lang="de-DE" sz="2800" dirty="0" smtClean="0">
                <a:sym typeface="Wingdings"/>
              </a:rPr>
              <a:t>a </a:t>
            </a:r>
            <a:r>
              <a:rPr lang="de-DE" sz="2800" dirty="0" err="1" smtClean="0">
                <a:sym typeface="Wingdings"/>
              </a:rPr>
              <a:t>hotel</a:t>
            </a:r>
            <a:r>
              <a:rPr lang="de-DE" sz="2800" dirty="0" smtClean="0">
                <a:sym typeface="Wingdings"/>
              </a:rPr>
              <a:t>. </a:t>
            </a:r>
          </a:p>
          <a:p>
            <a:pPr marL="0" indent="0">
              <a:buNone/>
            </a:pPr>
            <a:r>
              <a:rPr lang="de-DE" sz="2800" dirty="0" smtClean="0">
                <a:sym typeface="Wingdings"/>
              </a:rPr>
              <a:t> </a:t>
            </a:r>
            <a:r>
              <a:rPr lang="de-DE" sz="2800" b="1" dirty="0" smtClean="0">
                <a:sym typeface="Wingdings"/>
              </a:rPr>
              <a:t>The </a:t>
            </a:r>
            <a:r>
              <a:rPr lang="de-DE" sz="2800" b="1" dirty="0" err="1" smtClean="0">
                <a:sym typeface="Wingdings"/>
              </a:rPr>
              <a:t>hotel</a:t>
            </a:r>
            <a:r>
              <a:rPr lang="de-DE" sz="2800" b="1" dirty="0" smtClean="0">
                <a:sym typeface="Wingdings"/>
              </a:rPr>
              <a:t> (</a:t>
            </a:r>
            <a:r>
              <a:rPr lang="de-DE" sz="2800" b="1" dirty="0" err="1" smtClean="0">
                <a:sym typeface="Wingdings"/>
              </a:rPr>
              <a:t>that</a:t>
            </a:r>
            <a:r>
              <a:rPr lang="de-DE" sz="2800" b="1" dirty="0" smtClean="0">
                <a:sym typeface="Wingdings"/>
              </a:rPr>
              <a:t>) </a:t>
            </a:r>
            <a:r>
              <a:rPr lang="de-DE" sz="2800" b="1" dirty="0" err="1" smtClean="0">
                <a:sym typeface="Wingdings"/>
              </a:rPr>
              <a:t>we</a:t>
            </a:r>
            <a:r>
              <a:rPr lang="de-DE" sz="2800" b="1" dirty="0" smtClean="0">
                <a:sym typeface="Wingdings"/>
              </a:rPr>
              <a:t> </a:t>
            </a:r>
            <a:r>
              <a:rPr lang="de-DE" sz="2800" b="1" dirty="0" err="1" smtClean="0">
                <a:sym typeface="Wingdings"/>
              </a:rPr>
              <a:t>stayed</a:t>
            </a:r>
            <a:r>
              <a:rPr lang="de-DE" sz="2800" b="1" dirty="0" smtClean="0">
                <a:sym typeface="Wingdings"/>
              </a:rPr>
              <a:t> </a:t>
            </a:r>
            <a:r>
              <a:rPr lang="de-DE" sz="2800" b="1" u="sng" dirty="0" err="1" smtClean="0">
                <a:sym typeface="Wingdings"/>
              </a:rPr>
              <a:t>at</a:t>
            </a:r>
            <a:r>
              <a:rPr lang="de-DE" sz="2800" b="1" dirty="0" smtClean="0">
                <a:sym typeface="Wingdings"/>
              </a:rPr>
              <a:t> </a:t>
            </a:r>
            <a:r>
              <a:rPr lang="de-DE" sz="2800" dirty="0" smtClean="0">
                <a:sym typeface="Wingdings"/>
              </a:rPr>
              <a:t>was </a:t>
            </a:r>
            <a:r>
              <a:rPr lang="de-DE" sz="2800" dirty="0" err="1" smtClean="0">
                <a:sym typeface="Wingdings"/>
              </a:rPr>
              <a:t>very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nice</a:t>
            </a:r>
            <a:r>
              <a:rPr lang="de-DE" sz="2800" dirty="0" smtClean="0">
                <a:sym typeface="Wingdings"/>
              </a:rPr>
              <a:t>.</a:t>
            </a:r>
            <a:endParaRPr lang="de-DE" sz="2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Relative Clauses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7</a:t>
            </a:fld>
            <a:endParaRPr lang="de-DE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alphaModFix amt="5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903110" y="5432778"/>
            <a:ext cx="6815667" cy="523220"/>
          </a:xfrm>
          <a:prstGeom prst="rect">
            <a:avLst/>
          </a:prstGeom>
          <a:noFill/>
          <a:ln w="76200" cap="flat" cmpd="sng">
            <a:solidFill>
              <a:schemeClr val="accent2"/>
            </a:solidFill>
            <a:miter lim="800000"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 smtClean="0"/>
              <a:t>preposition</a:t>
            </a:r>
            <a:r>
              <a:rPr lang="de-DE" sz="2800" dirty="0" smtClean="0"/>
              <a:t>: </a:t>
            </a:r>
            <a:r>
              <a:rPr lang="de-DE" sz="2800" dirty="0" err="1" smtClean="0"/>
              <a:t>at</a:t>
            </a:r>
            <a:r>
              <a:rPr lang="de-DE" sz="2800" dirty="0" smtClean="0"/>
              <a:t> end </a:t>
            </a:r>
            <a:r>
              <a:rPr lang="de-DE" sz="2800" dirty="0" err="1" smtClean="0"/>
              <a:t>of</a:t>
            </a:r>
            <a:r>
              <a:rPr lang="de-DE" sz="2800" dirty="0" smtClean="0"/>
              <a:t> relative </a:t>
            </a:r>
            <a:r>
              <a:rPr lang="de-DE" sz="2800" dirty="0" err="1" smtClean="0"/>
              <a:t>clause</a:t>
            </a:r>
            <a:r>
              <a:rPr lang="de-DE" sz="2800" dirty="0" smtClean="0"/>
              <a:t>!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13431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Relative </a:t>
            </a:r>
            <a:r>
              <a:rPr lang="de-DE" b="1" dirty="0" err="1"/>
              <a:t>clauses</a:t>
            </a:r>
            <a:r>
              <a:rPr lang="de-DE" b="1" dirty="0"/>
              <a:t> </a:t>
            </a:r>
            <a:r>
              <a:rPr lang="de-DE" b="1" dirty="0" smtClean="0"/>
              <a:t>3 – </a:t>
            </a:r>
            <a:r>
              <a:rPr lang="de-DE" b="1" u="sng" dirty="0" err="1" smtClean="0"/>
              <a:t>whose</a:t>
            </a:r>
            <a:r>
              <a:rPr lang="de-DE" b="1" dirty="0" smtClean="0"/>
              <a:t>, </a:t>
            </a:r>
            <a:r>
              <a:rPr lang="de-DE" b="1" dirty="0" err="1" smtClean="0"/>
              <a:t>whom</a:t>
            </a:r>
            <a:r>
              <a:rPr lang="de-DE" b="1" dirty="0" smtClean="0"/>
              <a:t>, </a:t>
            </a:r>
            <a:r>
              <a:rPr lang="de-DE" b="1" dirty="0" err="1" smtClean="0"/>
              <a:t>where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11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800" dirty="0" err="1" smtClean="0"/>
              <a:t>We</a:t>
            </a:r>
            <a:r>
              <a:rPr lang="de-DE" sz="2800" dirty="0" smtClean="0"/>
              <a:t> </a:t>
            </a:r>
            <a:r>
              <a:rPr lang="de-DE" sz="2800" dirty="0" err="1" smtClean="0"/>
              <a:t>use</a:t>
            </a:r>
            <a:r>
              <a:rPr lang="de-DE" sz="2800" dirty="0" smtClean="0"/>
              <a:t> </a:t>
            </a:r>
            <a:r>
              <a:rPr lang="de-DE" sz="2800" b="1" dirty="0" err="1" smtClean="0"/>
              <a:t>whose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people</a:t>
            </a:r>
            <a:r>
              <a:rPr lang="de-DE" sz="2800" dirty="0" smtClean="0"/>
              <a:t>. </a:t>
            </a:r>
            <a:r>
              <a:rPr lang="de-DE" sz="2800" dirty="0" err="1" smtClean="0"/>
              <a:t>We</a:t>
            </a:r>
            <a:r>
              <a:rPr lang="de-DE" sz="2800" dirty="0" smtClean="0"/>
              <a:t> </a:t>
            </a:r>
            <a:r>
              <a:rPr lang="de-DE" sz="2800" dirty="0" err="1" smtClean="0"/>
              <a:t>say</a:t>
            </a:r>
            <a:r>
              <a:rPr lang="de-DE" sz="2800" dirty="0" smtClean="0"/>
              <a:t> </a:t>
            </a:r>
            <a:r>
              <a:rPr lang="de-DE" sz="2800" dirty="0" err="1" smtClean="0"/>
              <a:t>something</a:t>
            </a:r>
            <a:r>
              <a:rPr lang="de-DE" sz="2800" dirty="0" smtClean="0"/>
              <a:t>/</a:t>
            </a:r>
            <a:r>
              <a:rPr lang="de-DE" sz="2800" dirty="0" err="1" smtClean="0"/>
              <a:t>someone</a:t>
            </a:r>
            <a:r>
              <a:rPr lang="de-DE" sz="2800" dirty="0" smtClean="0"/>
              <a:t> </a:t>
            </a:r>
            <a:r>
              <a:rPr lang="de-DE" sz="2800" dirty="0" err="1" smtClean="0"/>
              <a:t>belongs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them</a:t>
            </a:r>
            <a:r>
              <a:rPr lang="de-DE" sz="2800" dirty="0" smtClean="0"/>
              <a:t>:</a:t>
            </a:r>
          </a:p>
          <a:p>
            <a:pPr>
              <a:buFontTx/>
              <a:buChar char="-"/>
            </a:pPr>
            <a:r>
              <a:rPr lang="de-DE" sz="2800" dirty="0" smtClean="0"/>
              <a:t>A </a:t>
            </a:r>
            <a:r>
              <a:rPr lang="de-DE" sz="2800" dirty="0" err="1" smtClean="0"/>
              <a:t>widow</a:t>
            </a:r>
            <a:r>
              <a:rPr lang="de-DE" sz="2800" dirty="0" smtClean="0"/>
              <a:t> </a:t>
            </a:r>
            <a:r>
              <a:rPr lang="de-DE" sz="2800" dirty="0" err="1" smtClean="0"/>
              <a:t>is</a:t>
            </a:r>
            <a:r>
              <a:rPr lang="de-DE" sz="2800" dirty="0" smtClean="0"/>
              <a:t> a </a:t>
            </a:r>
            <a:r>
              <a:rPr lang="de-DE" sz="2800" dirty="0" err="1" smtClean="0"/>
              <a:t>woman</a:t>
            </a:r>
            <a:r>
              <a:rPr lang="de-DE" sz="2800" dirty="0" smtClean="0"/>
              <a:t>. </a:t>
            </a:r>
            <a:r>
              <a:rPr lang="de-DE" sz="2800" b="1" dirty="0" smtClean="0"/>
              <a:t>Her</a:t>
            </a:r>
            <a:r>
              <a:rPr lang="de-DE" sz="2800" dirty="0" smtClean="0"/>
              <a:t> </a:t>
            </a:r>
            <a:r>
              <a:rPr lang="de-DE" sz="2800" dirty="0" err="1" smtClean="0"/>
              <a:t>husband</a:t>
            </a:r>
            <a:r>
              <a:rPr lang="de-DE" sz="2800" dirty="0" smtClean="0"/>
              <a:t> </a:t>
            </a:r>
            <a:r>
              <a:rPr lang="de-DE" sz="2800" dirty="0" err="1" smtClean="0"/>
              <a:t>is</a:t>
            </a:r>
            <a:r>
              <a:rPr lang="de-DE" sz="2800" dirty="0" smtClean="0"/>
              <a:t> </a:t>
            </a:r>
            <a:r>
              <a:rPr lang="de-DE" sz="2800" dirty="0" err="1" smtClean="0"/>
              <a:t>dead</a:t>
            </a:r>
            <a:r>
              <a:rPr lang="de-DE" sz="2800" dirty="0" smtClean="0"/>
              <a:t>.</a:t>
            </a:r>
          </a:p>
          <a:p>
            <a:pPr>
              <a:buFont typeface="Wingdings" charset="0"/>
              <a:buChar char="à"/>
            </a:pPr>
            <a:r>
              <a:rPr lang="de-DE" sz="2800" dirty="0" smtClean="0">
                <a:sym typeface="Wingdings"/>
              </a:rPr>
              <a:t>A </a:t>
            </a:r>
            <a:r>
              <a:rPr lang="de-DE" sz="2800" dirty="0" err="1" smtClean="0">
                <a:sym typeface="Wingdings"/>
              </a:rPr>
              <a:t>widow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is</a:t>
            </a:r>
            <a:r>
              <a:rPr lang="de-DE" sz="2800" dirty="0" smtClean="0">
                <a:sym typeface="Wingdings"/>
              </a:rPr>
              <a:t> a </a:t>
            </a:r>
            <a:r>
              <a:rPr lang="de-DE" sz="2800" dirty="0" err="1" smtClean="0">
                <a:sym typeface="Wingdings"/>
              </a:rPr>
              <a:t>woman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b="1" u="sng" dirty="0" err="1" smtClean="0">
                <a:sym typeface="Wingdings"/>
              </a:rPr>
              <a:t>whose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husband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is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dead</a:t>
            </a:r>
            <a:r>
              <a:rPr lang="de-DE" sz="2800" dirty="0" smtClean="0">
                <a:sym typeface="Wingdings"/>
              </a:rPr>
              <a:t>.</a:t>
            </a:r>
          </a:p>
          <a:p>
            <a:pPr marL="0" indent="0">
              <a:buNone/>
            </a:pPr>
            <a:endParaRPr lang="de-DE" sz="2800" dirty="0" smtClean="0"/>
          </a:p>
          <a:p>
            <a:pPr>
              <a:buFontTx/>
              <a:buChar char="-"/>
            </a:pPr>
            <a:r>
              <a:rPr lang="de-DE" sz="2800" dirty="0" err="1" smtClean="0"/>
              <a:t>What‘s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name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man? </a:t>
            </a:r>
            <a:r>
              <a:rPr lang="de-DE" sz="2800" dirty="0" err="1" smtClean="0"/>
              <a:t>You</a:t>
            </a:r>
            <a:r>
              <a:rPr lang="de-DE" sz="2800" dirty="0" smtClean="0"/>
              <a:t> </a:t>
            </a:r>
            <a:r>
              <a:rPr lang="de-DE" sz="2800" dirty="0" err="1" smtClean="0"/>
              <a:t>borrowed</a:t>
            </a:r>
            <a:r>
              <a:rPr lang="de-DE" sz="2800" dirty="0" smtClean="0"/>
              <a:t> </a:t>
            </a:r>
            <a:r>
              <a:rPr lang="de-DE" sz="2800" b="1" dirty="0" err="1" smtClean="0"/>
              <a:t>his</a:t>
            </a:r>
            <a:r>
              <a:rPr lang="de-DE" sz="2800" dirty="0" smtClean="0"/>
              <a:t> </a:t>
            </a:r>
            <a:r>
              <a:rPr lang="de-DE" sz="2800" dirty="0" err="1" smtClean="0"/>
              <a:t>car</a:t>
            </a:r>
            <a:r>
              <a:rPr lang="de-DE" sz="2800" dirty="0" smtClean="0"/>
              <a:t>.</a:t>
            </a:r>
          </a:p>
          <a:p>
            <a:pPr marL="0" indent="0">
              <a:buNone/>
            </a:pPr>
            <a:r>
              <a:rPr lang="de-DE" sz="2800" dirty="0" smtClean="0">
                <a:sym typeface="Wingdings"/>
              </a:rPr>
              <a:t> </a:t>
            </a:r>
            <a:r>
              <a:rPr lang="de-DE" sz="2600" dirty="0" err="1" smtClean="0">
                <a:sym typeface="Wingdings"/>
              </a:rPr>
              <a:t>What‘s</a:t>
            </a:r>
            <a:r>
              <a:rPr lang="de-DE" sz="2600" dirty="0" smtClean="0">
                <a:sym typeface="Wingdings"/>
              </a:rPr>
              <a:t> </a:t>
            </a:r>
            <a:r>
              <a:rPr lang="de-DE" sz="2600" dirty="0" err="1" smtClean="0">
                <a:sym typeface="Wingdings"/>
              </a:rPr>
              <a:t>the</a:t>
            </a:r>
            <a:r>
              <a:rPr lang="de-DE" sz="2600" dirty="0" smtClean="0">
                <a:sym typeface="Wingdings"/>
              </a:rPr>
              <a:t> </a:t>
            </a:r>
            <a:r>
              <a:rPr lang="de-DE" sz="2600" dirty="0" err="1" smtClean="0">
                <a:sym typeface="Wingdings"/>
              </a:rPr>
              <a:t>name</a:t>
            </a:r>
            <a:r>
              <a:rPr lang="de-DE" sz="2600" dirty="0" smtClean="0">
                <a:sym typeface="Wingdings"/>
              </a:rPr>
              <a:t> </a:t>
            </a:r>
            <a:r>
              <a:rPr lang="de-DE" sz="2600" dirty="0" err="1" smtClean="0">
                <a:sym typeface="Wingdings"/>
              </a:rPr>
              <a:t>of</a:t>
            </a:r>
            <a:r>
              <a:rPr lang="de-DE" sz="2600" dirty="0" smtClean="0">
                <a:sym typeface="Wingdings"/>
              </a:rPr>
              <a:t> </a:t>
            </a:r>
            <a:r>
              <a:rPr lang="de-DE" sz="2600" dirty="0" err="1" smtClean="0">
                <a:sym typeface="Wingdings"/>
              </a:rPr>
              <a:t>the</a:t>
            </a:r>
            <a:r>
              <a:rPr lang="de-DE" sz="2600" dirty="0" smtClean="0">
                <a:sym typeface="Wingdings"/>
              </a:rPr>
              <a:t> man </a:t>
            </a:r>
            <a:r>
              <a:rPr lang="de-DE" sz="2600" b="1" u="sng" dirty="0" err="1" smtClean="0">
                <a:sym typeface="Wingdings"/>
              </a:rPr>
              <a:t>whose</a:t>
            </a:r>
            <a:r>
              <a:rPr lang="de-DE" sz="2600" dirty="0" smtClean="0">
                <a:sym typeface="Wingdings"/>
              </a:rPr>
              <a:t> </a:t>
            </a:r>
            <a:r>
              <a:rPr lang="de-DE" sz="2600" dirty="0" err="1" smtClean="0">
                <a:sym typeface="Wingdings"/>
              </a:rPr>
              <a:t>car</a:t>
            </a:r>
            <a:r>
              <a:rPr lang="de-DE" sz="2600" dirty="0" smtClean="0">
                <a:sym typeface="Wingdings"/>
              </a:rPr>
              <a:t> </a:t>
            </a:r>
            <a:r>
              <a:rPr lang="de-DE" sz="2600" dirty="0" err="1" smtClean="0">
                <a:sym typeface="Wingdings"/>
              </a:rPr>
              <a:t>you</a:t>
            </a:r>
            <a:r>
              <a:rPr lang="de-DE" sz="2600" dirty="0" smtClean="0">
                <a:sym typeface="Wingdings"/>
              </a:rPr>
              <a:t> </a:t>
            </a:r>
            <a:r>
              <a:rPr lang="de-DE" sz="2600" dirty="0" err="1" smtClean="0">
                <a:sym typeface="Wingdings"/>
              </a:rPr>
              <a:t>borrowed</a:t>
            </a:r>
            <a:r>
              <a:rPr lang="de-DE" sz="2600" dirty="0" smtClean="0">
                <a:sym typeface="Wingdings"/>
              </a:rPr>
              <a:t>?</a:t>
            </a:r>
            <a:endParaRPr lang="de-DE" sz="2600" dirty="0" smtClean="0"/>
          </a:p>
          <a:p>
            <a:pPr marL="0" indent="0">
              <a:buNone/>
            </a:pPr>
            <a:endParaRPr lang="de-DE" sz="2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Relative Clauses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8</a:t>
            </a:fld>
            <a:endParaRPr lang="de-DE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alphaModFix amt="5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790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881</Words>
  <Application>Microsoft Macintosh PowerPoint</Application>
  <PresentationFormat>Bildschirmpräsentation (4:3)</PresentationFormat>
  <Paragraphs>130</Paragraphs>
  <Slides>14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Office-Design</vt:lpstr>
      <vt:lpstr>PowerPoint-Präsentation</vt:lpstr>
      <vt:lpstr>PowerPoint-Präsentation</vt:lpstr>
      <vt:lpstr>PowerPoint-Präsentation</vt:lpstr>
      <vt:lpstr>Relative clauses 1 – who/that/which</vt:lpstr>
      <vt:lpstr>PowerPoint-Präsentation</vt:lpstr>
      <vt:lpstr>Relative clauses 2 – without relative pronoun</vt:lpstr>
      <vt:lpstr>Relative clauses 2 – without relative pronoun</vt:lpstr>
      <vt:lpstr>Relative clauses 2 – without relative pronoun</vt:lpstr>
      <vt:lpstr>Relative clauses 3 – whose, whom, where</vt:lpstr>
      <vt:lpstr>Relative clauses 3 – whose, whom, where</vt:lpstr>
      <vt:lpstr>Relative clauses 3 – whose, whom, where</vt:lpstr>
      <vt:lpstr>Relative clauses 4 – extra information clauses (non-defining relative clauses)</vt:lpstr>
      <vt:lpstr>Relative clauses 4 – extra information clauses (non-defining relative clauses)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Philipp Brunner</dc:creator>
  <cp:lastModifiedBy>Philipp Brunner</cp:lastModifiedBy>
  <cp:revision>21</cp:revision>
  <cp:lastPrinted>2015-06-22T15:39:13Z</cp:lastPrinted>
  <dcterms:created xsi:type="dcterms:W3CDTF">2014-12-12T07:25:03Z</dcterms:created>
  <dcterms:modified xsi:type="dcterms:W3CDTF">2017-04-07T14:06:52Z</dcterms:modified>
</cp:coreProperties>
</file>