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74" r:id="rId15"/>
    <p:sldId id="275" r:id="rId1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12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E65D-2CB3-DF4E-AE34-81C3A337A3AB}" type="datetime1">
              <a:rPr lang="de-CH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8275-B825-DB41-808A-9FDB1C68A065}" type="datetime1">
              <a:rPr lang="de-CH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B29C-FFDD-C442-8016-E90C2BDA926C}" type="datetime1">
              <a:rPr lang="de-CH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1860-8BA0-6540-B9B8-183B60F818F7}" type="datetime1">
              <a:rPr lang="de-CH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48AB-A592-7C42-A194-A283736E6CD8}" type="datetime1">
              <a:rPr lang="de-CH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5396-E6C0-5544-9280-DBE9B961ACF9}" type="datetime1">
              <a:rPr lang="de-CH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1C5-5442-7E4B-90C9-F33FAB9AE330}" type="datetime1">
              <a:rPr lang="de-CH" smtClean="0"/>
              <a:t>27.03.2017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92ED-38AB-8A4A-8F83-5D3D6C3CA025}" type="datetime1">
              <a:rPr lang="de-CH" smtClean="0"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BBCB-F9A1-5E42-87BC-DF02F83BD485}" type="datetime1">
              <a:rPr lang="de-CH" smtClean="0"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6B2E-7C0B-564E-BA99-C961224D8EAA}" type="datetime1">
              <a:rPr lang="de-CH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0C0-6B89-CF40-9279-8EBAF748743B}" type="datetime1">
              <a:rPr lang="de-CH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3382-85CC-2E4C-B0A2-84B6CE343B67}" type="datetime1">
              <a:rPr lang="de-CH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Sitzung 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917104"/>
            <a:ext cx="784664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altLang="de-DE" sz="4000" dirty="0" smtClean="0">
                <a:latin typeface="+mj-lt"/>
                <a:ea typeface="+mj-ea"/>
                <a:cs typeface="+mj-cs"/>
              </a:rPr>
              <a:t>Passive </a:t>
            </a: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voice</a:t>
            </a:r>
            <a:endParaRPr kumimoji="0" lang="de-DE" sz="40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(8) – </a:t>
            </a:r>
            <a:r>
              <a:rPr lang="de-DE" sz="3200" b="1" i="1" dirty="0" smtClean="0"/>
              <a:t>simple </a:t>
            </a:r>
            <a:r>
              <a:rPr lang="de-DE" sz="3200" b="1" dirty="0" err="1" smtClean="0"/>
              <a:t>and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continuous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64444" y="4402668"/>
            <a:ext cx="81223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aux</a:t>
            </a:r>
            <a:r>
              <a:rPr lang="de-DE" sz="2800" b="1" dirty="0" smtClean="0"/>
              <a:t>. </a:t>
            </a:r>
            <a:r>
              <a:rPr lang="de-DE" sz="2800" b="1" dirty="0" err="1"/>
              <a:t>v</a:t>
            </a:r>
            <a:r>
              <a:rPr lang="de-DE" sz="2800" b="1" dirty="0" err="1" smtClean="0"/>
              <a:t>erb</a:t>
            </a:r>
            <a:r>
              <a:rPr lang="de-DE" sz="2800" b="1" dirty="0" smtClean="0"/>
              <a:t> </a:t>
            </a:r>
            <a:r>
              <a:rPr lang="de-DE" sz="2800" dirty="0" smtClean="0"/>
              <a:t>+ </a:t>
            </a:r>
            <a:r>
              <a:rPr lang="de-DE" sz="2800" b="1" u="sng" dirty="0" err="1" smtClean="0"/>
              <a:t>being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564444" y="2607733"/>
            <a:ext cx="81223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aux</a:t>
            </a:r>
            <a:r>
              <a:rPr lang="de-DE" sz="2800" b="1" dirty="0" smtClean="0"/>
              <a:t>. </a:t>
            </a:r>
            <a:r>
              <a:rPr lang="de-DE" sz="2800" b="1" dirty="0" err="1"/>
              <a:t>v</a:t>
            </a:r>
            <a:r>
              <a:rPr lang="de-DE" sz="2800" b="1" dirty="0" err="1" smtClean="0"/>
              <a:t>erb</a:t>
            </a:r>
            <a:r>
              <a:rPr lang="de-DE" sz="2800" b="1" dirty="0" smtClean="0"/>
              <a:t> </a:t>
            </a:r>
            <a:r>
              <a:rPr lang="de-DE" sz="2800" dirty="0" smtClean="0"/>
              <a:t>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564444" y="2084513"/>
            <a:ext cx="598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passive simple:</a:t>
            </a:r>
            <a:endParaRPr lang="de-DE" sz="28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564444" y="3879448"/>
            <a:ext cx="5988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passive </a:t>
            </a:r>
            <a:r>
              <a:rPr lang="de-DE" sz="2800" b="1" dirty="0" err="1" smtClean="0"/>
              <a:t>continuous</a:t>
            </a:r>
            <a:r>
              <a:rPr lang="de-DE" sz="2800" b="1" dirty="0" smtClean="0"/>
              <a:t>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874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(9) – </a:t>
            </a:r>
            <a:r>
              <a:rPr lang="de-DE" sz="3200" b="1" i="1" dirty="0" err="1" smtClean="0"/>
              <a:t>active</a:t>
            </a:r>
            <a:r>
              <a:rPr lang="de-DE" sz="3200" b="1" i="1" dirty="0" smtClean="0"/>
              <a:t> </a:t>
            </a:r>
            <a:r>
              <a:rPr lang="de-DE" sz="3200" b="1" dirty="0" smtClean="0"/>
              <a:t>vs. </a:t>
            </a:r>
            <a:r>
              <a:rPr lang="de-DE" sz="3200" b="1" i="1" dirty="0" smtClean="0"/>
              <a:t>passive</a:t>
            </a:r>
            <a:endParaRPr lang="de-DE" sz="3200" b="1" dirty="0"/>
          </a:p>
        </p:txBody>
      </p:sp>
      <p:pic>
        <p:nvPicPr>
          <p:cNvPr id="5" name="Bild 4" descr="active and passiv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7"/>
          <a:stretch/>
        </p:blipFill>
        <p:spPr>
          <a:xfrm>
            <a:off x="0" y="1555195"/>
            <a:ext cx="9096486" cy="452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(10) – </a:t>
            </a:r>
            <a:r>
              <a:rPr lang="de-DE" sz="3200" b="1" i="1" dirty="0" err="1" smtClean="0"/>
              <a:t>active</a:t>
            </a:r>
            <a:r>
              <a:rPr lang="de-DE" sz="3200" b="1" i="1" dirty="0" smtClean="0"/>
              <a:t> </a:t>
            </a:r>
            <a:r>
              <a:rPr lang="de-DE" sz="3200" b="1" dirty="0" smtClean="0"/>
              <a:t>vs. </a:t>
            </a:r>
            <a:r>
              <a:rPr lang="de-DE" sz="3200" b="1" i="1" dirty="0" smtClean="0"/>
              <a:t>passive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96148" y="1222963"/>
            <a:ext cx="7563556" cy="4914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Transform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sentence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passive,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all </a:t>
            </a:r>
            <a:r>
              <a:rPr lang="de-DE" dirty="0" err="1" smtClean="0"/>
              <a:t>tenses</a:t>
            </a:r>
            <a:r>
              <a:rPr lang="de-DE" dirty="0" smtClean="0"/>
              <a:t> (passive!).</a:t>
            </a:r>
          </a:p>
          <a:p>
            <a:endParaRPr lang="de-DE" sz="500" dirty="0"/>
          </a:p>
          <a:p>
            <a:r>
              <a:rPr lang="de-DE" b="1" dirty="0" err="1" smtClean="0"/>
              <a:t>She</a:t>
            </a:r>
            <a:r>
              <a:rPr lang="de-DE" b="1" dirty="0" smtClean="0"/>
              <a:t> </a:t>
            </a:r>
            <a:r>
              <a:rPr lang="de-DE" b="1" dirty="0" err="1" smtClean="0"/>
              <a:t>hears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man.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present</a:t>
            </a:r>
            <a:r>
              <a:rPr lang="de-DE" dirty="0" smtClean="0">
                <a:sym typeface="Wingdings"/>
              </a:rPr>
              <a:t> simple passive: ..................................................</a:t>
            </a:r>
          </a:p>
          <a:p>
            <a:endParaRPr lang="de-DE" sz="9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present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simple: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present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simple: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present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simple: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smtClean="0">
                <a:sym typeface="Wingdings"/>
              </a:rPr>
              <a:t>will-future simple: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smtClean="0">
                <a:sym typeface="Wingdings"/>
              </a:rPr>
              <a:t>will-future </a:t>
            </a:r>
            <a:r>
              <a:rPr lang="de-DE" sz="2000" dirty="0" err="1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going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to</a:t>
            </a:r>
            <a:r>
              <a:rPr lang="de-DE" sz="2000" dirty="0" smtClean="0">
                <a:sym typeface="Wingdings"/>
              </a:rPr>
              <a:t>-future simple: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going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to</a:t>
            </a:r>
            <a:r>
              <a:rPr lang="de-DE" sz="2000" dirty="0" smtClean="0">
                <a:sym typeface="Wingdings"/>
              </a:rPr>
              <a:t>-future </a:t>
            </a:r>
            <a:r>
              <a:rPr lang="de-DE" sz="2000" dirty="0" err="1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1115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(11) – </a:t>
            </a:r>
            <a:r>
              <a:rPr lang="de-DE" sz="3200" b="1" i="1" dirty="0" err="1" smtClean="0"/>
              <a:t>active</a:t>
            </a:r>
            <a:r>
              <a:rPr lang="de-DE" sz="3200" b="1" i="1" dirty="0" smtClean="0"/>
              <a:t> </a:t>
            </a:r>
            <a:r>
              <a:rPr lang="de-DE" sz="3200" b="1" dirty="0" smtClean="0"/>
              <a:t>vs. </a:t>
            </a:r>
            <a:r>
              <a:rPr lang="de-DE" sz="3200" b="1" i="1" dirty="0" smtClean="0"/>
              <a:t>passive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96147" y="1222963"/>
            <a:ext cx="8184445" cy="4914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Transform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sentence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passive,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all </a:t>
            </a:r>
            <a:r>
              <a:rPr lang="de-DE" dirty="0" err="1" smtClean="0"/>
              <a:t>tenses</a:t>
            </a:r>
            <a:r>
              <a:rPr lang="de-DE" dirty="0" smtClean="0"/>
              <a:t> </a:t>
            </a:r>
            <a:r>
              <a:rPr lang="de-DE" smtClean="0"/>
              <a:t>(passive!).</a:t>
            </a:r>
            <a:endParaRPr lang="de-DE" dirty="0" smtClean="0"/>
          </a:p>
          <a:p>
            <a:endParaRPr lang="de-DE" sz="500" dirty="0"/>
          </a:p>
          <a:p>
            <a:r>
              <a:rPr lang="de-DE" b="1" dirty="0" err="1" smtClean="0"/>
              <a:t>She</a:t>
            </a:r>
            <a:r>
              <a:rPr lang="de-DE" b="1" dirty="0" smtClean="0"/>
              <a:t> </a:t>
            </a:r>
            <a:r>
              <a:rPr lang="de-DE" b="1" dirty="0" err="1" smtClean="0"/>
              <a:t>hears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man.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present</a:t>
            </a:r>
            <a:r>
              <a:rPr lang="de-DE" dirty="0" smtClean="0">
                <a:sym typeface="Wingdings"/>
              </a:rPr>
              <a:t> simple passive: </a:t>
            </a:r>
            <a:r>
              <a:rPr lang="de-DE" i="1" dirty="0" smtClean="0">
                <a:sym typeface="Wingdings"/>
              </a:rPr>
              <a:t>The man </a:t>
            </a:r>
            <a:r>
              <a:rPr lang="de-DE" i="1" dirty="0" err="1" smtClean="0">
                <a:sym typeface="Wingdings"/>
              </a:rPr>
              <a:t>is</a:t>
            </a:r>
            <a:r>
              <a:rPr lang="de-DE" i="1" dirty="0" smtClean="0">
                <a:sym typeface="Wingdings"/>
              </a:rPr>
              <a:t> </a:t>
            </a:r>
            <a:r>
              <a:rPr lang="de-DE" i="1" dirty="0" err="1" smtClean="0">
                <a:sym typeface="Wingdings"/>
              </a:rPr>
              <a:t>heard</a:t>
            </a:r>
            <a:r>
              <a:rPr lang="de-DE" i="1" dirty="0" smtClean="0">
                <a:sym typeface="Wingdings"/>
              </a:rPr>
              <a:t> (</a:t>
            </a:r>
            <a:r>
              <a:rPr lang="de-DE" i="1" dirty="0" err="1" smtClean="0">
                <a:sym typeface="Wingdings"/>
              </a:rPr>
              <a:t>by</a:t>
            </a:r>
            <a:r>
              <a:rPr lang="de-DE" i="1" dirty="0" smtClean="0">
                <a:sym typeface="Wingdings"/>
              </a:rPr>
              <a:t> her).</a:t>
            </a:r>
          </a:p>
          <a:p>
            <a:endParaRPr lang="de-DE" sz="9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present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is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heard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i="1" dirty="0" smtClean="0">
                <a:sym typeface="Wingdings"/>
              </a:rPr>
              <a:t>(</a:t>
            </a:r>
            <a:r>
              <a:rPr lang="de-DE" sz="2000" i="1" dirty="0" err="1" smtClean="0">
                <a:sym typeface="Wingdings"/>
              </a:rPr>
              <a:t>by</a:t>
            </a:r>
            <a:r>
              <a:rPr lang="de-DE" sz="2000" i="1" dirty="0" smtClean="0">
                <a:sym typeface="Wingdings"/>
              </a:rPr>
              <a:t> her).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simple: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smtClean="0">
                <a:sym typeface="Wingdings"/>
              </a:rPr>
              <a:t>was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smtClean="0">
                <a:sym typeface="Wingdings"/>
              </a:rPr>
              <a:t>was </a:t>
            </a:r>
            <a:r>
              <a:rPr lang="de-DE" sz="2000" b="1" i="1" dirty="0" err="1" smtClean="0">
                <a:sym typeface="Wingdings"/>
              </a:rPr>
              <a:t>being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heard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err="1" smtClean="0">
                <a:sym typeface="Wingdings"/>
              </a:rPr>
              <a:t>present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simple: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has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been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err="1" smtClean="0">
                <a:sym typeface="Wingdings"/>
              </a:rPr>
              <a:t>present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has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been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simple: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had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been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err="1" smtClean="0">
                <a:sym typeface="Wingdings"/>
              </a:rPr>
              <a:t>past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perfect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had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been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FontTx/>
              <a:buAutoNum type="arabicParenR"/>
            </a:pPr>
            <a:r>
              <a:rPr lang="de-DE" sz="2000" dirty="0" smtClean="0">
                <a:sym typeface="Wingdings"/>
              </a:rPr>
              <a:t>will-future simple: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smtClean="0">
                <a:sym typeface="Wingdings"/>
              </a:rPr>
              <a:t>will </a:t>
            </a:r>
            <a:r>
              <a:rPr lang="de-DE" sz="2000" b="1" i="1" dirty="0" err="1" smtClean="0">
                <a:sym typeface="Wingdings"/>
              </a:rPr>
              <a:t>be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her)</a:t>
            </a:r>
            <a:r>
              <a:rPr lang="de-DE" sz="2000" i="1" dirty="0" smtClean="0">
                <a:sym typeface="Wingdings"/>
              </a:rPr>
              <a:t>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smtClean="0">
                <a:sym typeface="Wingdings"/>
              </a:rPr>
              <a:t>will-future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smtClean="0">
                <a:sym typeface="Wingdings"/>
              </a:rPr>
              <a:t>will </a:t>
            </a:r>
            <a:r>
              <a:rPr lang="de-DE" sz="2000" b="1" i="1" dirty="0" err="1" smtClean="0">
                <a:sym typeface="Wingdings"/>
              </a:rPr>
              <a:t>be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heard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i="1" dirty="0" smtClean="0">
                <a:sym typeface="Wingdings"/>
              </a:rPr>
              <a:t>(</a:t>
            </a:r>
            <a:r>
              <a:rPr lang="de-DE" sz="2000" i="1" dirty="0" err="1" smtClean="0">
                <a:sym typeface="Wingdings"/>
              </a:rPr>
              <a:t>by</a:t>
            </a:r>
            <a:r>
              <a:rPr lang="de-DE" sz="2000" i="1" dirty="0" smtClean="0">
                <a:sym typeface="Wingdings"/>
              </a:rPr>
              <a:t> her).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going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to</a:t>
            </a:r>
            <a:r>
              <a:rPr lang="de-DE" sz="2000" dirty="0" smtClean="0">
                <a:sym typeface="Wingdings"/>
              </a:rPr>
              <a:t>-future simple: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is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going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to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</a:t>
            </a:r>
            <a:r>
              <a:rPr lang="de-DE" sz="2000" i="1" dirty="0" smtClean="0">
                <a:sym typeface="Wingdings"/>
              </a:rPr>
              <a:t>).</a:t>
            </a:r>
            <a:endParaRPr lang="de-DE" sz="2000" dirty="0" smtClean="0">
              <a:sym typeface="Wingdings"/>
            </a:endParaRP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de-DE" sz="2000" dirty="0" err="1" smtClean="0">
                <a:sym typeface="Wingdings"/>
              </a:rPr>
              <a:t>going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to</a:t>
            </a:r>
            <a:r>
              <a:rPr lang="de-DE" sz="2000" dirty="0" smtClean="0">
                <a:sym typeface="Wingdings"/>
              </a:rPr>
              <a:t>-future </a:t>
            </a:r>
            <a:r>
              <a:rPr lang="de-DE" sz="2000" dirty="0" err="1" smtClean="0">
                <a:sym typeface="Wingdings"/>
              </a:rPr>
              <a:t>continuous</a:t>
            </a:r>
            <a:r>
              <a:rPr lang="de-DE" sz="2000" dirty="0" smtClean="0">
                <a:sym typeface="Wingdings"/>
              </a:rPr>
              <a:t>: </a:t>
            </a:r>
            <a:r>
              <a:rPr lang="de-DE" sz="2000" i="1" dirty="0" smtClean="0">
                <a:sym typeface="Wingdings"/>
              </a:rPr>
              <a:t>The man </a:t>
            </a:r>
            <a:r>
              <a:rPr lang="de-DE" sz="2000" b="1" i="1" dirty="0" err="1" smtClean="0">
                <a:sym typeface="Wingdings"/>
              </a:rPr>
              <a:t>is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going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to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 smtClean="0">
                <a:sym typeface="Wingdings"/>
              </a:rPr>
              <a:t>being</a:t>
            </a:r>
            <a:r>
              <a:rPr lang="de-DE" sz="2000" b="1" i="1" dirty="0" smtClean="0">
                <a:sym typeface="Wingdings"/>
              </a:rPr>
              <a:t> </a:t>
            </a:r>
            <a:r>
              <a:rPr lang="de-DE" sz="2000" b="1" i="1" dirty="0" err="1">
                <a:sym typeface="Wingdings"/>
              </a:rPr>
              <a:t>heard</a:t>
            </a:r>
            <a:r>
              <a:rPr lang="de-DE" sz="2000" b="1" i="1" dirty="0">
                <a:sym typeface="Wingdings"/>
              </a:rPr>
              <a:t> </a:t>
            </a:r>
            <a:r>
              <a:rPr lang="de-DE" sz="2000" i="1" dirty="0">
                <a:sym typeface="Wingdings"/>
              </a:rPr>
              <a:t>(</a:t>
            </a:r>
            <a:r>
              <a:rPr lang="de-DE" sz="2000" i="1" dirty="0" err="1">
                <a:sym typeface="Wingdings"/>
              </a:rPr>
              <a:t>by</a:t>
            </a:r>
            <a:r>
              <a:rPr lang="de-DE" sz="2000" i="1" dirty="0">
                <a:sym typeface="Wingdings"/>
              </a:rPr>
              <a:t> her</a:t>
            </a:r>
            <a:r>
              <a:rPr lang="de-DE" sz="2000" i="1" dirty="0" smtClean="0">
                <a:sym typeface="Wingdings"/>
              </a:rPr>
              <a:t>).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333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sz="3200" dirty="0" err="1" smtClean="0"/>
              <a:t>Grammar</a:t>
            </a:r>
            <a:r>
              <a:rPr lang="de-CH" sz="3200" dirty="0" smtClean="0"/>
              <a:t> Book: Units </a:t>
            </a:r>
            <a:r>
              <a:rPr lang="de-CH" sz="3200" dirty="0" smtClean="0"/>
              <a:t>21 - 22</a:t>
            </a:r>
            <a:r>
              <a:rPr kumimoji="0" lang="de-CH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de-CH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sz="3200" noProof="0" dirty="0" smtClean="0"/>
              <a:t>Blue Murphy (</a:t>
            </a:r>
            <a:r>
              <a:rPr lang="de-CH" sz="3200" noProof="0" dirty="0" err="1" smtClean="0"/>
              <a:t>copies</a:t>
            </a:r>
            <a:r>
              <a:rPr lang="de-CH" sz="3200" noProof="0" dirty="0" smtClean="0"/>
              <a:t>): Unit </a:t>
            </a:r>
            <a:r>
              <a:rPr lang="de-CH" sz="3200" dirty="0" smtClean="0"/>
              <a:t>42 – 46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Vocabulary</a:t>
            </a:r>
            <a:r>
              <a:rPr kumimoji="0" lang="de-CH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e-CH" sz="320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</a:t>
            </a:r>
            <a:r>
              <a:rPr kumimoji="0" lang="de-CH" sz="3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320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de-CH" sz="3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320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haven‘t</a:t>
            </a:r>
            <a:r>
              <a:rPr kumimoji="0" lang="de-CH" sz="3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320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done</a:t>
            </a:r>
            <a:r>
              <a:rPr kumimoji="0" lang="de-CH" sz="3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320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yet</a:t>
            </a:r>
            <a:r>
              <a:rPr kumimoji="0" lang="de-CH" sz="3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de-CH" sz="32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Summary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4742"/>
            <a:ext cx="8229600" cy="4931422"/>
          </a:xfrm>
        </p:spPr>
        <p:txBody>
          <a:bodyPr>
            <a:normAutofit fontScale="70000" lnSpcReduction="20000"/>
          </a:bodyPr>
          <a:lstStyle/>
          <a:p>
            <a:r>
              <a:rPr lang="de-DE" dirty="0" err="1" smtClean="0"/>
              <a:t>present</a:t>
            </a:r>
            <a:r>
              <a:rPr lang="de-DE" dirty="0" smtClean="0"/>
              <a:t> simple &amp;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b="1" dirty="0" err="1" smtClean="0"/>
              <a:t>active</a:t>
            </a:r>
            <a:r>
              <a:rPr lang="de-DE" b="1" dirty="0" smtClean="0"/>
              <a:t> &amp;passive</a:t>
            </a:r>
            <a:endParaRPr lang="de-DE" dirty="0" smtClean="0"/>
          </a:p>
          <a:p>
            <a:r>
              <a:rPr lang="de-DE" dirty="0" err="1" smtClean="0"/>
              <a:t>past</a:t>
            </a:r>
            <a:r>
              <a:rPr lang="de-DE" dirty="0" smtClean="0"/>
              <a:t> simple &amp;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b="1" dirty="0" err="1"/>
              <a:t>active</a:t>
            </a:r>
            <a:r>
              <a:rPr lang="de-DE" b="1" dirty="0"/>
              <a:t> &amp;</a:t>
            </a:r>
            <a:r>
              <a:rPr lang="de-DE" b="1" dirty="0" smtClean="0"/>
              <a:t>passive</a:t>
            </a:r>
            <a:endParaRPr lang="de-DE" dirty="0" smtClean="0"/>
          </a:p>
          <a:p>
            <a:r>
              <a:rPr lang="de-DE" dirty="0" err="1" smtClean="0"/>
              <a:t>nouns</a:t>
            </a:r>
            <a:r>
              <a:rPr lang="de-DE" dirty="0" smtClean="0"/>
              <a:t> &amp; </a:t>
            </a:r>
            <a:r>
              <a:rPr lang="de-DE" dirty="0" err="1" smtClean="0"/>
              <a:t>articles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adjectives</a:t>
            </a:r>
            <a:r>
              <a:rPr lang="de-DE" dirty="0" smtClean="0"/>
              <a:t> &amp; </a:t>
            </a:r>
            <a:r>
              <a:rPr lang="de-DE" dirty="0" err="1" smtClean="0"/>
              <a:t>adverbs</a:t>
            </a:r>
            <a:endParaRPr lang="de-DE" dirty="0" smtClean="0"/>
          </a:p>
          <a:p>
            <a:r>
              <a:rPr lang="de-DE" dirty="0" err="1" smtClean="0"/>
              <a:t>comparison</a:t>
            </a:r>
            <a:r>
              <a:rPr lang="de-DE" dirty="0" smtClean="0"/>
              <a:t> of </a:t>
            </a:r>
            <a:r>
              <a:rPr lang="de-DE" dirty="0" err="1" smtClean="0"/>
              <a:t>adjectives</a:t>
            </a:r>
            <a:endParaRPr lang="de-DE" dirty="0" smtClean="0"/>
          </a:p>
          <a:p>
            <a:r>
              <a:rPr lang="de-DE" dirty="0" smtClean="0"/>
              <a:t>modal </a:t>
            </a:r>
            <a:r>
              <a:rPr lang="de-DE" dirty="0" err="1" smtClean="0"/>
              <a:t>verbs</a:t>
            </a:r>
            <a:endParaRPr lang="de-DE" dirty="0" smtClean="0"/>
          </a:p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simple &amp;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b="1" dirty="0" err="1"/>
              <a:t>active</a:t>
            </a:r>
            <a:r>
              <a:rPr lang="de-DE" b="1" dirty="0"/>
              <a:t> &amp;</a:t>
            </a:r>
            <a:r>
              <a:rPr lang="de-DE" b="1" dirty="0" smtClean="0"/>
              <a:t>passive</a:t>
            </a:r>
            <a:endParaRPr lang="de-DE" dirty="0" smtClean="0"/>
          </a:p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simple vs.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b="1" dirty="0" err="1"/>
              <a:t>active</a:t>
            </a:r>
            <a:r>
              <a:rPr lang="de-DE" b="1" dirty="0"/>
              <a:t> &amp;</a:t>
            </a:r>
            <a:r>
              <a:rPr lang="de-DE" b="1" dirty="0" smtClean="0"/>
              <a:t>passive</a:t>
            </a:r>
            <a:endParaRPr lang="de-DE" dirty="0" smtClean="0"/>
          </a:p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tenses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endParaRPr lang="de-DE" dirty="0" smtClean="0"/>
          </a:p>
          <a:p>
            <a:r>
              <a:rPr lang="de-DE" i="1" dirty="0" err="1" smtClean="0"/>
              <a:t>going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-</a:t>
            </a:r>
            <a:r>
              <a:rPr lang="de-DE" dirty="0" smtClean="0"/>
              <a:t>future </a:t>
            </a:r>
            <a:r>
              <a:rPr lang="de-DE" b="1" dirty="0" err="1"/>
              <a:t>active</a:t>
            </a:r>
            <a:r>
              <a:rPr lang="de-DE" b="1" dirty="0"/>
              <a:t> &amp;</a:t>
            </a:r>
            <a:r>
              <a:rPr lang="de-DE" b="1" dirty="0" smtClean="0"/>
              <a:t>passive</a:t>
            </a:r>
            <a:endParaRPr lang="de-DE" dirty="0" smtClean="0"/>
          </a:p>
          <a:p>
            <a:r>
              <a:rPr lang="de-DE" i="1" dirty="0" smtClean="0"/>
              <a:t>will</a:t>
            </a:r>
            <a:r>
              <a:rPr lang="de-DE" dirty="0" smtClean="0"/>
              <a:t>-future </a:t>
            </a:r>
            <a:r>
              <a:rPr lang="de-DE" b="1" dirty="0" err="1"/>
              <a:t>active</a:t>
            </a:r>
            <a:r>
              <a:rPr lang="de-DE" b="1" dirty="0"/>
              <a:t> &amp;</a:t>
            </a:r>
            <a:r>
              <a:rPr lang="de-DE" b="1" dirty="0" smtClean="0"/>
              <a:t>passive</a:t>
            </a:r>
            <a:endParaRPr lang="de-DE" dirty="0" smtClean="0"/>
          </a:p>
          <a:p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simple &amp;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b="1" dirty="0" err="1"/>
              <a:t>active</a:t>
            </a:r>
            <a:r>
              <a:rPr lang="de-DE" b="1" dirty="0"/>
              <a:t> &amp;</a:t>
            </a:r>
            <a:r>
              <a:rPr lang="de-DE" b="1" dirty="0" smtClean="0"/>
              <a:t>passive</a:t>
            </a:r>
            <a:endParaRPr lang="de-DE" dirty="0" smtClean="0"/>
          </a:p>
          <a:p>
            <a:r>
              <a:rPr lang="de-DE" dirty="0" smtClean="0"/>
              <a:t>Relative </a:t>
            </a:r>
            <a:r>
              <a:rPr lang="de-DE" dirty="0" err="1" smtClean="0"/>
              <a:t>clauses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relative </a:t>
            </a:r>
            <a:r>
              <a:rPr lang="de-DE" dirty="0" err="1" smtClean="0">
                <a:sym typeface="Wingdings"/>
              </a:rPr>
              <a:t>pronouns</a:t>
            </a:r>
            <a:r>
              <a:rPr lang="de-DE" dirty="0" smtClean="0">
                <a:sym typeface="Wingdings"/>
              </a:rPr>
              <a:t>; extra </a:t>
            </a:r>
            <a:r>
              <a:rPr lang="de-DE" dirty="0" err="1" smtClean="0">
                <a:sym typeface="Wingdings"/>
              </a:rPr>
              <a:t>information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clauses</a:t>
            </a:r>
            <a:endParaRPr lang="de-DE" dirty="0" smtClean="0">
              <a:sym typeface="Wingding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 dirty="0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Passive </a:t>
            </a:r>
            <a:r>
              <a:rPr lang="de-DE" sz="3200" b="1" dirty="0" err="1"/>
              <a:t>voice</a:t>
            </a:r>
            <a:r>
              <a:rPr lang="de-DE" sz="3200" b="1" dirty="0"/>
              <a:t>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355547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we use an </a:t>
            </a:r>
            <a:r>
              <a:rPr lang="en-GB" sz="2800" b="1" dirty="0" smtClean="0"/>
              <a:t>active</a:t>
            </a:r>
            <a:r>
              <a:rPr lang="en-GB" sz="2800" dirty="0" smtClean="0"/>
              <a:t> verb, we say </a:t>
            </a:r>
            <a:r>
              <a:rPr lang="en-GB" sz="2800" i="1" dirty="0" smtClean="0"/>
              <a:t>what the subject does</a:t>
            </a:r>
            <a:r>
              <a:rPr lang="en-GB" sz="28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en-GB" sz="2800" b="1" dirty="0" smtClean="0"/>
              <a:t>They clean </a:t>
            </a:r>
            <a:r>
              <a:rPr lang="en-GB" sz="2800" u="sng" dirty="0" smtClean="0"/>
              <a:t>this room </a:t>
            </a:r>
            <a:r>
              <a:rPr lang="en-GB" sz="2800" dirty="0" smtClean="0"/>
              <a:t>every day.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People </a:t>
            </a:r>
            <a:r>
              <a:rPr lang="en-GB" sz="2800" b="1" dirty="0" smtClean="0"/>
              <a:t>don’t use </a:t>
            </a:r>
            <a:r>
              <a:rPr lang="en-GB" sz="2800" u="sng" dirty="0" smtClean="0"/>
              <a:t>this road </a:t>
            </a:r>
            <a:r>
              <a:rPr lang="en-GB" sz="2800" dirty="0" smtClean="0"/>
              <a:t>much.</a:t>
            </a:r>
            <a:endParaRPr lang="en-GB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622770" y="3577577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we use a </a:t>
            </a:r>
            <a:r>
              <a:rPr lang="en-GB" sz="2800" b="1" dirty="0" smtClean="0"/>
              <a:t>passive </a:t>
            </a:r>
            <a:r>
              <a:rPr lang="en-GB" sz="2800" dirty="0" smtClean="0"/>
              <a:t>verb, we say </a:t>
            </a:r>
            <a:r>
              <a:rPr lang="en-GB" sz="2800" i="1" dirty="0" smtClean="0"/>
              <a:t>what happens to the subject</a:t>
            </a:r>
            <a:r>
              <a:rPr lang="en-GB" sz="2800" dirty="0" smtClean="0"/>
              <a:t>: </a:t>
            </a:r>
          </a:p>
          <a:p>
            <a:pPr marL="457200" indent="-457200">
              <a:buFontTx/>
              <a:buChar char="-"/>
            </a:pPr>
            <a:r>
              <a:rPr lang="en-GB" sz="2800" u="sng" dirty="0" smtClean="0"/>
              <a:t>This room</a:t>
            </a:r>
            <a:r>
              <a:rPr lang="en-GB" sz="2800" dirty="0" smtClean="0"/>
              <a:t> </a:t>
            </a:r>
            <a:r>
              <a:rPr lang="en-GB" sz="2800" b="1" dirty="0" smtClean="0"/>
              <a:t>is cleaned</a:t>
            </a:r>
            <a:r>
              <a:rPr lang="en-GB" sz="2800" dirty="0" smtClean="0"/>
              <a:t> every day (by them).</a:t>
            </a:r>
          </a:p>
          <a:p>
            <a:pPr marL="457200" indent="-457200">
              <a:buFontTx/>
              <a:buChar char="-"/>
            </a:pPr>
            <a:r>
              <a:rPr lang="en-GB" sz="2800" u="sng" dirty="0" smtClean="0"/>
              <a:t>This road</a:t>
            </a:r>
            <a:r>
              <a:rPr lang="en-GB" sz="2800" dirty="0" smtClean="0"/>
              <a:t> </a:t>
            </a:r>
            <a:r>
              <a:rPr lang="en-GB" sz="2800" b="1" dirty="0" smtClean="0"/>
              <a:t>is not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780815" y="5588000"/>
            <a:ext cx="727192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278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Passive </a:t>
            </a:r>
            <a:r>
              <a:rPr lang="de-DE" sz="3200" b="1" dirty="0" err="1"/>
              <a:t>voice</a:t>
            </a:r>
            <a:r>
              <a:rPr lang="de-DE" sz="3200" b="1" dirty="0"/>
              <a:t> (</a:t>
            </a:r>
            <a:r>
              <a:rPr lang="de-DE" sz="3200" b="1" dirty="0" smtClean="0"/>
              <a:t>2)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355547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we use the </a:t>
            </a:r>
            <a:r>
              <a:rPr lang="en-GB" sz="2800" b="1" dirty="0" smtClean="0"/>
              <a:t>passive voice</a:t>
            </a:r>
            <a:r>
              <a:rPr lang="en-GB" sz="2800" dirty="0" smtClean="0"/>
              <a:t>, who or what causes the action is </a:t>
            </a:r>
            <a:r>
              <a:rPr lang="en-GB" sz="2800" i="1" dirty="0" smtClean="0"/>
              <a:t>unknown</a:t>
            </a:r>
            <a:r>
              <a:rPr lang="en-GB" sz="2800" dirty="0" smtClean="0"/>
              <a:t> or </a:t>
            </a:r>
            <a:r>
              <a:rPr lang="en-GB" sz="2800" i="1" dirty="0" smtClean="0"/>
              <a:t>unimportant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A lot of money </a:t>
            </a:r>
            <a:r>
              <a:rPr lang="en-GB" sz="2800" b="1" dirty="0" smtClean="0"/>
              <a:t>was stolen</a:t>
            </a:r>
            <a:r>
              <a:rPr lang="en-GB" sz="2800" dirty="0" smtClean="0"/>
              <a:t> in the robbery. </a:t>
            </a:r>
          </a:p>
          <a:p>
            <a:pPr marL="457200" indent="-457200">
              <a:buFontTx/>
              <a:buChar char="-"/>
            </a:pPr>
            <a:r>
              <a:rPr lang="en-GB" sz="2800" b="1" dirty="0" smtClean="0"/>
              <a:t>Is </a:t>
            </a:r>
            <a:r>
              <a:rPr lang="en-GB" sz="2800" dirty="0" smtClean="0"/>
              <a:t>this room </a:t>
            </a:r>
            <a:r>
              <a:rPr lang="en-GB" sz="2800" b="1" dirty="0" smtClean="0"/>
              <a:t>cleaned</a:t>
            </a:r>
            <a:r>
              <a:rPr lang="en-GB" sz="2800" dirty="0" smtClean="0"/>
              <a:t> every day?</a:t>
            </a:r>
            <a:endParaRPr lang="en-GB" sz="2800" b="1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329260" y="5838718"/>
            <a:ext cx="835754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r>
              <a:rPr lang="de-DE" sz="2800" b="1" dirty="0" smtClean="0"/>
              <a:t> </a:t>
            </a:r>
            <a:r>
              <a:rPr lang="de-DE" sz="2800" dirty="0" smtClean="0"/>
              <a:t>+ </a:t>
            </a:r>
            <a:r>
              <a:rPr lang="de-DE" sz="2800" b="1" dirty="0" err="1" smtClean="0"/>
              <a:t>by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object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622770" y="3483502"/>
            <a:ext cx="8064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If we want to say who does or what causes the action, we can use </a:t>
            </a:r>
            <a:r>
              <a:rPr lang="en-GB" sz="2800" b="1" dirty="0" smtClean="0"/>
              <a:t>by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house was built </a:t>
            </a:r>
            <a:r>
              <a:rPr lang="en-GB" sz="2800" b="1" dirty="0" smtClean="0"/>
              <a:t>by my grandfather</a:t>
            </a:r>
            <a:r>
              <a:rPr lang="en-GB" sz="28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Two </a:t>
            </a:r>
            <a:r>
              <a:rPr lang="en-GB" sz="2800" dirty="0" smtClean="0"/>
              <a:t>hundred people are employed </a:t>
            </a:r>
            <a:r>
              <a:rPr lang="en-GB" sz="2800" b="1" dirty="0" smtClean="0"/>
              <a:t>by the company</a:t>
            </a:r>
            <a:r>
              <a:rPr lang="en-GB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4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Passive </a:t>
            </a:r>
            <a:r>
              <a:rPr lang="de-DE" sz="3200" b="1" dirty="0" err="1"/>
              <a:t>voice</a:t>
            </a:r>
            <a:r>
              <a:rPr lang="de-DE" sz="3200" b="1" dirty="0"/>
              <a:t> (</a:t>
            </a:r>
            <a:r>
              <a:rPr lang="de-DE" sz="3200" b="1" dirty="0" smtClean="0"/>
              <a:t>3)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1263355"/>
            <a:ext cx="7749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dirty="0" smtClean="0"/>
              <a:t>present simple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is cleaned</a:t>
            </a:r>
            <a:r>
              <a:rPr lang="en-GB" sz="2800" dirty="0" smtClean="0"/>
              <a:t> every day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is not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780815" y="5588000"/>
            <a:ext cx="727192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22770" y="3353681"/>
            <a:ext cx="7749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u="sng" dirty="0" smtClean="0"/>
              <a:t>past</a:t>
            </a:r>
            <a:r>
              <a:rPr lang="en-GB" sz="2800" b="1" dirty="0" smtClean="0"/>
              <a:t> simple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u="sng" dirty="0" smtClean="0"/>
              <a:t>was</a:t>
            </a:r>
            <a:r>
              <a:rPr lang="en-GB" sz="2800" b="1" dirty="0" smtClean="0"/>
              <a:t> cleaned</a:t>
            </a:r>
            <a:r>
              <a:rPr lang="en-GB" sz="2800" dirty="0" smtClean="0"/>
              <a:t> every day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u="sng" dirty="0" smtClean="0"/>
              <a:t>was</a:t>
            </a:r>
            <a:r>
              <a:rPr lang="en-GB" sz="2800" b="1" dirty="0" smtClean="0"/>
              <a:t> not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60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Passive </a:t>
            </a:r>
            <a:r>
              <a:rPr lang="de-DE" sz="3200" b="1" dirty="0" err="1"/>
              <a:t>voice</a:t>
            </a:r>
            <a:r>
              <a:rPr lang="de-DE" sz="3200" b="1" dirty="0"/>
              <a:t> (</a:t>
            </a:r>
            <a:r>
              <a:rPr lang="de-DE" sz="3200" b="1" dirty="0" smtClean="0"/>
              <a:t>4)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1263355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dirty="0" smtClean="0"/>
              <a:t>present perfect simple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has been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has not been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5588000"/>
            <a:ext cx="790199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have</a:t>
            </a:r>
            <a:r>
              <a:rPr lang="de-DE" sz="2800" b="1" dirty="0" smtClean="0"/>
              <a:t>/</a:t>
            </a:r>
            <a:r>
              <a:rPr lang="de-DE" sz="2800" b="1" dirty="0" err="1" smtClean="0"/>
              <a:t>has</a:t>
            </a:r>
            <a:r>
              <a:rPr lang="de-DE" sz="2800" b="1" dirty="0" smtClean="0"/>
              <a:t>; </a:t>
            </a:r>
            <a:r>
              <a:rPr lang="de-DE" sz="2800" b="1" dirty="0" err="1" smtClean="0"/>
              <a:t>had</a:t>
            </a:r>
            <a:r>
              <a:rPr lang="de-DE" sz="2800" b="1" dirty="0" smtClean="0"/>
              <a:t> </a:t>
            </a:r>
            <a:r>
              <a:rPr lang="de-DE" sz="2800" dirty="0" smtClean="0"/>
              <a:t>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22770" y="3353681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u="sng" dirty="0" smtClean="0"/>
              <a:t>past</a:t>
            </a:r>
            <a:r>
              <a:rPr lang="en-GB" sz="2800" b="1" dirty="0" smtClean="0"/>
              <a:t> perfect simple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u="sng" dirty="0" smtClean="0"/>
              <a:t>had</a:t>
            </a:r>
            <a:r>
              <a:rPr lang="en-GB" sz="2800" b="1" dirty="0" smtClean="0"/>
              <a:t> been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u="sng" dirty="0" smtClean="0"/>
              <a:t>had</a:t>
            </a:r>
            <a:r>
              <a:rPr lang="en-GB" sz="2800" b="1" dirty="0" smtClean="0"/>
              <a:t> not been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88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(5)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1263355"/>
            <a:ext cx="7749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dirty="0" smtClean="0"/>
              <a:t>will-future simple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will be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will not be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622770" y="5588000"/>
            <a:ext cx="7916545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smtClean="0"/>
              <a:t>will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/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smtClean="0"/>
              <a:t>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22770" y="3127903"/>
            <a:ext cx="77495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dirty="0" smtClean="0"/>
              <a:t>going to future simple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is going to be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is not going to be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401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(5)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being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being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1470318"/>
            <a:ext cx="77495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</a:t>
            </a:r>
            <a:r>
              <a:rPr lang="en-GB" sz="2600" dirty="0" smtClean="0"/>
              <a:t>ese two sentences are </a:t>
            </a:r>
            <a:r>
              <a:rPr lang="en-GB" sz="2600" b="1" dirty="0" smtClean="0"/>
              <a:t>present continuous passive</a:t>
            </a:r>
            <a:r>
              <a:rPr lang="en-GB" sz="26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is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is not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used </a:t>
            </a:r>
            <a:r>
              <a:rPr lang="en-GB" sz="2800" dirty="0" smtClean="0"/>
              <a:t>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5588000"/>
            <a:ext cx="758237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dirty="0" smtClean="0"/>
              <a:t> + </a:t>
            </a:r>
            <a:r>
              <a:rPr lang="de-DE" sz="2800" b="1" u="sng" dirty="0" err="1" smtClean="0"/>
              <a:t>being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22770" y="3447755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two sentences are </a:t>
            </a:r>
            <a:r>
              <a:rPr lang="en-GB" sz="2800" b="1" dirty="0" smtClean="0"/>
              <a:t>past continuous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was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were not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594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(6)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being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being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1575811"/>
            <a:ext cx="7749597" cy="173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/>
              <a:t>These two sentences are </a:t>
            </a:r>
            <a:r>
              <a:rPr lang="en-GB" sz="2300" b="1" dirty="0" smtClean="0"/>
              <a:t>present perfect continuous passive</a:t>
            </a:r>
            <a:r>
              <a:rPr lang="en-GB" sz="23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has been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has not been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used </a:t>
            </a:r>
            <a:r>
              <a:rPr lang="en-GB" sz="2800" dirty="0" smtClean="0"/>
              <a:t>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265471" y="5588000"/>
            <a:ext cx="871629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have</a:t>
            </a:r>
            <a:r>
              <a:rPr lang="de-DE" sz="2800" b="1" dirty="0" smtClean="0"/>
              <a:t>/</a:t>
            </a:r>
            <a:r>
              <a:rPr lang="de-DE" sz="2800" b="1" dirty="0" err="1" smtClean="0"/>
              <a:t>has</a:t>
            </a:r>
            <a:r>
              <a:rPr lang="de-DE" sz="2800" b="1" dirty="0" smtClean="0"/>
              <a:t>; </a:t>
            </a:r>
            <a:r>
              <a:rPr lang="de-DE" sz="2800" b="1" dirty="0" err="1" smtClean="0"/>
              <a:t>had</a:t>
            </a:r>
            <a:r>
              <a:rPr lang="de-DE" sz="2800" dirty="0" smtClean="0"/>
              <a:t>+ </a:t>
            </a:r>
            <a:r>
              <a:rPr lang="de-DE" sz="2800" b="1" u="sng" dirty="0" err="1" smtClean="0"/>
              <a:t>being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22770" y="3447755"/>
            <a:ext cx="7749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These two sentences are </a:t>
            </a:r>
            <a:r>
              <a:rPr lang="en-GB" sz="2400" b="1" dirty="0" smtClean="0"/>
              <a:t>past perfect continuous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had been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had not been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used</a:t>
            </a:r>
            <a:r>
              <a:rPr lang="en-GB" sz="2800" dirty="0" smtClean="0"/>
              <a:t> much (by people).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559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Sitzung 10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Passive </a:t>
            </a:r>
            <a:r>
              <a:rPr lang="de-DE" sz="3200" b="1" dirty="0" err="1" smtClean="0"/>
              <a:t>voice</a:t>
            </a:r>
            <a:r>
              <a:rPr lang="de-DE" sz="3200" b="1" dirty="0" smtClean="0"/>
              <a:t> (7) – </a:t>
            </a:r>
            <a:r>
              <a:rPr lang="de-DE" sz="3200" b="1" i="1" dirty="0" err="1" smtClean="0"/>
              <a:t>is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being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was </a:t>
            </a:r>
            <a:r>
              <a:rPr lang="de-DE" sz="3200" b="1" i="1" dirty="0" err="1" smtClean="0"/>
              <a:t>being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done</a:t>
            </a:r>
            <a:r>
              <a:rPr lang="de-DE" sz="3200" b="1" i="1" dirty="0" smtClean="0"/>
              <a:t>, etc.</a:t>
            </a:r>
            <a:endParaRPr lang="de-DE" sz="3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70370" y="1575811"/>
            <a:ext cx="7749597" cy="173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/>
              <a:t>These two sentences are </a:t>
            </a:r>
            <a:r>
              <a:rPr lang="en-GB" sz="2300" b="1" i="1" dirty="0" smtClean="0"/>
              <a:t>will-</a:t>
            </a:r>
            <a:r>
              <a:rPr lang="en-GB" sz="2300" b="1" dirty="0" smtClean="0"/>
              <a:t>future continuous passive</a:t>
            </a:r>
            <a:r>
              <a:rPr lang="en-GB" sz="23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room </a:t>
            </a:r>
            <a:r>
              <a:rPr lang="en-GB" sz="2800" b="1" dirty="0" smtClean="0"/>
              <a:t>will be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cleaned</a:t>
            </a:r>
            <a:r>
              <a:rPr lang="en-GB" sz="28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This road </a:t>
            </a:r>
            <a:r>
              <a:rPr lang="en-GB" sz="2800" b="1" dirty="0" smtClean="0"/>
              <a:t>will not be </a:t>
            </a:r>
            <a:r>
              <a:rPr lang="en-GB" sz="2800" b="1" u="sng" dirty="0" smtClean="0"/>
              <a:t>being</a:t>
            </a:r>
            <a:r>
              <a:rPr lang="en-GB" sz="2800" b="1" dirty="0" smtClean="0"/>
              <a:t> used </a:t>
            </a:r>
            <a:r>
              <a:rPr lang="en-GB" sz="2800" dirty="0" smtClean="0"/>
              <a:t>much (by people). </a:t>
            </a:r>
            <a:endParaRPr lang="en-GB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5588000"/>
            <a:ext cx="910446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structure</a:t>
            </a:r>
            <a:r>
              <a:rPr lang="de-DE" sz="2800" dirty="0" smtClean="0"/>
              <a:t>: </a:t>
            </a:r>
            <a:r>
              <a:rPr lang="de-DE" sz="2800" dirty="0" err="1" smtClean="0"/>
              <a:t>subject</a:t>
            </a:r>
            <a:r>
              <a:rPr lang="de-DE" sz="2800" dirty="0" smtClean="0"/>
              <a:t> + </a:t>
            </a:r>
            <a:r>
              <a:rPr lang="de-DE" sz="2800" b="1" dirty="0" smtClean="0"/>
              <a:t>will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/</a:t>
            </a:r>
            <a:r>
              <a:rPr lang="de-DE" sz="2800" b="1" dirty="0" err="1" smtClean="0"/>
              <a:t>going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dirty="0" smtClean="0"/>
              <a:t>+ </a:t>
            </a:r>
            <a:r>
              <a:rPr lang="de-DE" sz="2800" b="1" u="sng" dirty="0" err="1" smtClean="0"/>
              <a:t>being</a:t>
            </a:r>
            <a:r>
              <a:rPr lang="de-DE" sz="2800" dirty="0" smtClean="0"/>
              <a:t> + </a:t>
            </a:r>
            <a:r>
              <a:rPr lang="de-DE" sz="2800" b="1" dirty="0" err="1" smtClean="0"/>
              <a:t>past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participle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22770" y="3447755"/>
            <a:ext cx="774959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*These two sentences are </a:t>
            </a:r>
            <a:r>
              <a:rPr lang="en-GB" sz="2400" b="1" dirty="0" smtClean="0"/>
              <a:t>going to-future continuous passive</a:t>
            </a:r>
            <a:r>
              <a:rPr lang="en-GB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n-GB" sz="2400" dirty="0"/>
              <a:t>*</a:t>
            </a:r>
            <a:r>
              <a:rPr lang="en-GB" sz="2400" dirty="0" smtClean="0"/>
              <a:t>This room </a:t>
            </a:r>
            <a:r>
              <a:rPr lang="en-GB" sz="2400" b="1" dirty="0" smtClean="0"/>
              <a:t>is going to be </a:t>
            </a:r>
            <a:r>
              <a:rPr lang="en-GB" sz="2400" b="1" u="sng" dirty="0" smtClean="0"/>
              <a:t>being</a:t>
            </a:r>
            <a:r>
              <a:rPr lang="en-GB" sz="2400" b="1" dirty="0" smtClean="0"/>
              <a:t> cleaned</a:t>
            </a:r>
            <a:r>
              <a:rPr lang="en-GB" sz="2400" dirty="0" smtClean="0"/>
              <a:t> (by them).</a:t>
            </a:r>
          </a:p>
          <a:p>
            <a:pPr marL="457200" indent="-457200">
              <a:buFontTx/>
              <a:buChar char="-"/>
            </a:pPr>
            <a:r>
              <a:rPr lang="en-GB" sz="2400" dirty="0" smtClean="0"/>
              <a:t>*This road </a:t>
            </a:r>
            <a:r>
              <a:rPr lang="en-GB" sz="2400" b="1" dirty="0" smtClean="0"/>
              <a:t>is not going to be </a:t>
            </a:r>
            <a:r>
              <a:rPr lang="en-GB" sz="2400" b="1" u="sng" dirty="0" smtClean="0"/>
              <a:t>being</a:t>
            </a:r>
            <a:r>
              <a:rPr lang="en-GB" sz="2400" b="1" dirty="0" smtClean="0"/>
              <a:t> used</a:t>
            </a:r>
            <a:r>
              <a:rPr lang="en-GB" sz="2400" dirty="0" smtClean="0"/>
              <a:t> much (by people).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861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1196</Words>
  <Application>Microsoft Office PowerPoint</Application>
  <PresentationFormat>Bildschirmpräsentation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Windows User</cp:lastModifiedBy>
  <cp:revision>71</cp:revision>
  <cp:lastPrinted>2015-05-25T14:02:21Z</cp:lastPrinted>
  <dcterms:created xsi:type="dcterms:W3CDTF">2014-12-12T07:25:03Z</dcterms:created>
  <dcterms:modified xsi:type="dcterms:W3CDTF">2017-03-27T15:31:08Z</dcterms:modified>
</cp:coreProperties>
</file>