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6" r:id="rId1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44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23.03.17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970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b="1" dirty="0" err="1" smtClean="0"/>
              <a:t>Refer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to</a:t>
            </a:r>
            <a:r>
              <a:rPr lang="de-DE" sz="2000" b="1" dirty="0" smtClean="0"/>
              <a:t> </a:t>
            </a:r>
            <a:r>
              <a:rPr lang="de-DE" sz="2000" b="1" i="1" dirty="0" smtClean="0"/>
              <a:t>time</a:t>
            </a:r>
            <a:r>
              <a:rPr lang="de-DE" sz="2000" b="1" i="1" baseline="0" dirty="0" smtClean="0"/>
              <a:t> </a:t>
            </a:r>
            <a:r>
              <a:rPr lang="de-DE" sz="2000" b="1" i="1" baseline="0" dirty="0" err="1" smtClean="0"/>
              <a:t>adverbs</a:t>
            </a:r>
            <a:r>
              <a:rPr lang="de-DE" sz="2000" b="1" i="0" baseline="0" dirty="0" smtClean="0"/>
              <a:t>!!</a:t>
            </a:r>
            <a:endParaRPr lang="de-DE" sz="20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74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48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702-C006-A54E-83B2-29ACFEAF828F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6FC9-29CC-9A45-87FE-4491A7BF5225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F8D1-D6D1-B840-A0B1-310C5AA6DA85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CEF7C-3445-714E-8ED0-26D17D241464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4173-3857-8D44-9A88-F57F67D72BDF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3DFB-A623-6E47-A89F-4309B6F3F368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CC96-BAB4-D245-A9C3-C0B57EDD97B3}" type="datetime1">
              <a:rPr lang="de-CH" smtClean="0"/>
              <a:t>23.03.17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0EF2-6A36-264C-BCCC-2CC252E579C1}" type="datetime1">
              <a:rPr lang="de-CH" smtClean="0"/>
              <a:t>23.03.17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9A15-084F-1C4B-961A-A333646508F6}" type="datetime1">
              <a:rPr lang="de-CH" smtClean="0"/>
              <a:t>23.03.17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806BE-5EAB-B64C-BBBE-2E5B48C6DA00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2835-44F4-9B4F-AF90-F26364A348E6}" type="datetime1">
              <a:rPr lang="de-CH" smtClean="0"/>
              <a:t>23.03.17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4A25F-C5E7-734D-9EC8-68130F0613A9}" type="datetime1">
              <a:rPr lang="de-CH" smtClean="0"/>
              <a:t>23.03.17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Englisch Grundlagen, Past tenses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08D96-5C6D-7F4C-8CBD-D6BC85AE315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28228" y="1502130"/>
            <a:ext cx="8614604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Grundlagen Englisch</a:t>
            </a:r>
            <a:b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alt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de-DE" altLang="de-DE" sz="4000" b="0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revision</a:t>
            </a: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de-DE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</a:t>
            </a:r>
            <a:r>
              <a:rPr kumimoji="0" lang="de-DE" altLang="de-DE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altLang="de-DE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tenses</a:t>
            </a:r>
            <a:r>
              <a:rPr kumimoji="0" lang="de-DE" altLang="de-DE" sz="4000" b="0" i="1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de-DE" altLang="de-DE" sz="4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4000" i="1" dirty="0" smtClean="0">
                <a:latin typeface="+mj-lt"/>
                <a:ea typeface="+mj-ea"/>
                <a:cs typeface="+mj-cs"/>
              </a:rPr>
              <a:t>- </a:t>
            </a:r>
            <a:r>
              <a:rPr kumimoji="0" lang="de-DE" altLang="de-DE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past</a:t>
            </a: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simple </a:t>
            </a:r>
            <a:r>
              <a:rPr kumimoji="0" lang="de-DE" altLang="de-DE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and</a:t>
            </a: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altLang="de-DE" sz="4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continuous</a:t>
            </a:r>
            <a:endParaRPr kumimoji="0" lang="de-DE" altLang="de-DE" sz="4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4651916"/>
            <a:ext cx="6400800" cy="1226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HFW Bern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 Brunner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Bild 5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continuous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b="1" dirty="0" err="1" smtClean="0"/>
              <a:t>completed</a:t>
            </a:r>
            <a:r>
              <a:rPr lang="de-DE" b="1" dirty="0" smtClean="0"/>
              <a:t> </a:t>
            </a:r>
            <a:r>
              <a:rPr lang="de-DE" b="1" dirty="0" err="1" smtClean="0"/>
              <a:t>action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I </a:t>
            </a:r>
            <a:r>
              <a:rPr lang="de-DE" b="1" dirty="0" err="1" smtClean="0"/>
              <a:t>took</a:t>
            </a:r>
            <a:r>
              <a:rPr lang="de-DE" b="1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photo</a:t>
            </a:r>
            <a:r>
              <a:rPr lang="de-DE" dirty="0" smtClean="0"/>
              <a:t>. / I </a:t>
            </a:r>
            <a:r>
              <a:rPr lang="de-DE" b="1" dirty="0" err="1" smtClean="0"/>
              <a:t>saw</a:t>
            </a:r>
            <a:r>
              <a:rPr lang="de-DE" b="1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news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b="1" dirty="0" err="1" smtClean="0"/>
              <a:t>arrived</a:t>
            </a:r>
            <a:r>
              <a:rPr lang="de-DE" dirty="0" smtClean="0"/>
              <a:t>. /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b="1" dirty="0" err="1" smtClean="0"/>
              <a:t>phoned</a:t>
            </a:r>
            <a:r>
              <a:rPr lang="de-DE" b="1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.</a:t>
            </a:r>
          </a:p>
          <a:p>
            <a:pPr lvl="1">
              <a:buNone/>
            </a:pPr>
            <a:endParaRPr lang="de-DE" dirty="0" smtClean="0"/>
          </a:p>
          <a:p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b="1" dirty="0" err="1" smtClean="0"/>
              <a:t>action</a:t>
            </a:r>
            <a:r>
              <a:rPr lang="de-DE" b="1" dirty="0" smtClean="0"/>
              <a:t> in </a:t>
            </a:r>
            <a:r>
              <a:rPr lang="de-DE" b="1" dirty="0" err="1" smtClean="0"/>
              <a:t>progress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b="1" dirty="0" err="1" smtClean="0"/>
              <a:t>were</a:t>
            </a:r>
            <a:r>
              <a:rPr lang="de-DE" b="1" dirty="0" smtClean="0"/>
              <a:t> </a:t>
            </a:r>
            <a:r>
              <a:rPr lang="de-DE" b="1" dirty="0" err="1" smtClean="0"/>
              <a:t>writing</a:t>
            </a:r>
            <a:r>
              <a:rPr lang="de-DE" b="1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song</a:t>
            </a:r>
            <a:r>
              <a:rPr lang="de-DE" dirty="0" smtClean="0"/>
              <a:t>. / I </a:t>
            </a:r>
            <a:r>
              <a:rPr lang="de-DE" b="1" dirty="0" smtClean="0"/>
              <a:t>was </a:t>
            </a:r>
            <a:r>
              <a:rPr lang="de-DE" b="1" dirty="0" err="1" smtClean="0"/>
              <a:t>sitting</a:t>
            </a:r>
            <a:r>
              <a:rPr lang="de-DE" b="1" dirty="0" smtClean="0"/>
              <a:t> </a:t>
            </a:r>
            <a:r>
              <a:rPr lang="de-DE" dirty="0" smtClean="0"/>
              <a:t>at </a:t>
            </a:r>
            <a:r>
              <a:rPr lang="de-DE" dirty="0" err="1" smtClean="0"/>
              <a:t>home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b="1" dirty="0" err="1" smtClean="0"/>
              <a:t>were</a:t>
            </a:r>
            <a:r>
              <a:rPr lang="de-DE" b="1" dirty="0" smtClean="0"/>
              <a:t> </a:t>
            </a:r>
            <a:r>
              <a:rPr lang="de-DE" b="1" dirty="0" err="1" smtClean="0"/>
              <a:t>waiting</a:t>
            </a:r>
            <a:r>
              <a:rPr lang="de-DE" dirty="0" smtClean="0"/>
              <a:t>. / I </a:t>
            </a:r>
            <a:r>
              <a:rPr lang="de-DE" b="1" dirty="0" smtClean="0"/>
              <a:t>was </a:t>
            </a:r>
            <a:r>
              <a:rPr lang="de-DE" b="1" dirty="0" err="1" smtClean="0"/>
              <a:t>driving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Summary</a:t>
            </a:r>
            <a:endParaRPr lang="de-DE" b="1" dirty="0"/>
          </a:p>
        </p:txBody>
      </p:sp>
      <p:cxnSp>
        <p:nvCxnSpPr>
          <p:cNvPr id="7" name="Gerade Verbindung 6"/>
          <p:cNvCxnSpPr/>
          <p:nvPr/>
        </p:nvCxnSpPr>
        <p:spPr>
          <a:xfrm rot="5400000">
            <a:off x="4053577" y="3462490"/>
            <a:ext cx="89934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332117" y="2635076"/>
            <a:ext cx="33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O</a:t>
            </a:r>
            <a:endParaRPr lang="de-DE" b="1" dirty="0"/>
          </a:p>
        </p:txBody>
      </p:sp>
      <p:sp>
        <p:nvSpPr>
          <p:cNvPr id="11" name="Pfeil nach links und rechts 10"/>
          <p:cNvSpPr/>
          <p:nvPr/>
        </p:nvSpPr>
        <p:spPr>
          <a:xfrm>
            <a:off x="918917" y="3337102"/>
            <a:ext cx="7020940" cy="90608"/>
          </a:xfrm>
          <a:prstGeom prst="leftRightArrow">
            <a:avLst/>
          </a:prstGeom>
          <a:solidFill>
            <a:schemeClr val="tx1"/>
          </a:solidFill>
          <a:ln w="635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ing 13"/>
          <p:cNvSpPr/>
          <p:nvPr/>
        </p:nvSpPr>
        <p:spPr>
          <a:xfrm>
            <a:off x="2508954" y="2976576"/>
            <a:ext cx="154874" cy="369332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2808376" y="3013611"/>
            <a:ext cx="505921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rot="10800000">
            <a:off x="1858485" y="3004409"/>
            <a:ext cx="505921" cy="107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ckige Klammer links 18"/>
          <p:cNvSpPr/>
          <p:nvPr/>
        </p:nvSpPr>
        <p:spPr>
          <a:xfrm>
            <a:off x="1703610" y="2463170"/>
            <a:ext cx="309748" cy="1765476"/>
          </a:xfrm>
          <a:prstGeom prst="leftBracke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ckige Klammer rechts 19"/>
          <p:cNvSpPr/>
          <p:nvPr/>
        </p:nvSpPr>
        <p:spPr>
          <a:xfrm>
            <a:off x="3314297" y="2463170"/>
            <a:ext cx="268447" cy="1765476"/>
          </a:xfrm>
          <a:prstGeom prst="rightBracket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289098" y="3427709"/>
            <a:ext cx="90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past</a:t>
            </a:r>
            <a:endParaRPr lang="de-DE" sz="2400" dirty="0"/>
          </a:p>
        </p:txBody>
      </p:sp>
      <p:sp>
        <p:nvSpPr>
          <p:cNvPr id="22" name="Textfeld 21"/>
          <p:cNvSpPr txBox="1"/>
          <p:nvPr/>
        </p:nvSpPr>
        <p:spPr>
          <a:xfrm>
            <a:off x="7663411" y="3427709"/>
            <a:ext cx="995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 smtClean="0"/>
              <a:t>future</a:t>
            </a:r>
            <a:endParaRPr lang="de-DE" sz="2400" dirty="0"/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17" name="Bild 1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Grammar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Book Unit</a:t>
            </a:r>
            <a:r>
              <a:rPr kumimoji="0" lang="de-CH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5, p18-19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Murphy </a:t>
            </a:r>
            <a:r>
              <a:rPr kumimoji="0" lang="de-CH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Copies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15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minutes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 smtClean="0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/>
              <a:t>Repetition: </a:t>
            </a:r>
            <a:r>
              <a:rPr lang="de-CH" b="1" dirty="0" err="1" smtClean="0"/>
              <a:t>Present</a:t>
            </a:r>
            <a:r>
              <a:rPr lang="de-CH" b="1" dirty="0" smtClean="0"/>
              <a:t> simple &amp; </a:t>
            </a:r>
            <a:r>
              <a:rPr lang="de-CH" b="1" dirty="0" err="1" smtClean="0"/>
              <a:t>continuous</a:t>
            </a:r>
            <a:endParaRPr lang="de-CH" b="1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24944"/>
            <a:ext cx="5404917" cy="1337717"/>
          </a:xfrm>
        </p:spPr>
      </p:pic>
      <p:cxnSp>
        <p:nvCxnSpPr>
          <p:cNvPr id="6" name="Gerade Verbindung mit Pfeil 5"/>
          <p:cNvCxnSpPr/>
          <p:nvPr/>
        </p:nvCxnSpPr>
        <p:spPr>
          <a:xfrm>
            <a:off x="4716016" y="3645024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 flipH="1">
            <a:off x="3131840" y="364502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Eckige Klammer links/rechts 9"/>
          <p:cNvSpPr/>
          <p:nvPr/>
        </p:nvSpPr>
        <p:spPr>
          <a:xfrm>
            <a:off x="2843808" y="3212976"/>
            <a:ext cx="3240360" cy="1152128"/>
          </a:xfrm>
          <a:prstGeom prst="bracketPair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1691680" y="18448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2771800" y="162880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err="1" smtClean="0"/>
              <a:t>Present</a:t>
            </a:r>
            <a:r>
              <a:rPr lang="de-CH" sz="2400" dirty="0" smtClean="0"/>
              <a:t> simple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b="1" u="sng" dirty="0" err="1" smtClean="0"/>
              <a:t>facts</a:t>
            </a:r>
            <a:r>
              <a:rPr lang="de-CH" sz="2400" u="sng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de-CH" sz="2400" dirty="0" err="1" smtClean="0"/>
              <a:t>Regularly</a:t>
            </a:r>
            <a:r>
              <a:rPr lang="de-CH" sz="2400" dirty="0" smtClean="0"/>
              <a:t> </a:t>
            </a:r>
            <a:r>
              <a:rPr lang="de-CH" sz="2400" dirty="0" err="1" smtClean="0"/>
              <a:t>repeated</a:t>
            </a:r>
            <a:r>
              <a:rPr lang="de-CH" sz="2400" dirty="0" smtClean="0"/>
              <a:t> </a:t>
            </a:r>
            <a:r>
              <a:rPr lang="de-CH" sz="2400" dirty="0" err="1" smtClean="0"/>
              <a:t>actions</a:t>
            </a:r>
            <a:endParaRPr lang="de-CH" sz="2400" dirty="0" smtClean="0"/>
          </a:p>
          <a:p>
            <a:pPr marL="342900" indent="-342900">
              <a:buFontTx/>
              <a:buChar char="-"/>
            </a:pPr>
            <a:r>
              <a:rPr lang="de-CH" sz="2400" dirty="0" err="1" smtClean="0"/>
              <a:t>Generalisations</a:t>
            </a:r>
            <a:r>
              <a:rPr lang="de-CH" sz="2400" dirty="0" smtClean="0"/>
              <a:t> </a:t>
            </a:r>
            <a:endParaRPr lang="de-CH" sz="2400" dirty="0"/>
          </a:p>
        </p:txBody>
      </p:sp>
      <p:sp>
        <p:nvSpPr>
          <p:cNvPr id="14" name="Eckige Klammer links/rechts 13"/>
          <p:cNvSpPr/>
          <p:nvPr/>
        </p:nvSpPr>
        <p:spPr>
          <a:xfrm>
            <a:off x="1685750" y="4928227"/>
            <a:ext cx="594810" cy="504056"/>
          </a:xfrm>
          <a:prstGeom prst="bracketPair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Textfeld 14"/>
          <p:cNvSpPr txBox="1"/>
          <p:nvPr/>
        </p:nvSpPr>
        <p:spPr>
          <a:xfrm>
            <a:off x="2771800" y="4902827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dirty="0" err="1" smtClean="0"/>
              <a:t>Present</a:t>
            </a:r>
            <a:r>
              <a:rPr lang="de-CH" sz="2400" dirty="0" smtClean="0"/>
              <a:t> </a:t>
            </a:r>
            <a:r>
              <a:rPr lang="de-CH" sz="2400" dirty="0" err="1" smtClean="0"/>
              <a:t>continuous</a:t>
            </a:r>
            <a:r>
              <a:rPr lang="de-CH" sz="2400" dirty="0" smtClean="0"/>
              <a:t> </a:t>
            </a:r>
            <a:r>
              <a:rPr lang="de-CH" sz="2400" dirty="0" err="1" smtClean="0"/>
              <a:t>for</a:t>
            </a:r>
            <a:r>
              <a:rPr lang="de-CH" sz="2400" dirty="0" smtClean="0"/>
              <a:t> </a:t>
            </a:r>
            <a:r>
              <a:rPr lang="de-CH" sz="2400" b="1" dirty="0" err="1" smtClean="0"/>
              <a:t>actions</a:t>
            </a:r>
            <a:r>
              <a:rPr lang="de-CH" sz="2400" b="1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de-CH" sz="2400" dirty="0" smtClean="0"/>
              <a:t>Actions at </a:t>
            </a:r>
            <a:r>
              <a:rPr lang="de-CH" sz="2400" dirty="0" err="1" smtClean="0"/>
              <a:t>the</a:t>
            </a:r>
            <a:r>
              <a:rPr lang="de-CH" sz="2400" dirty="0" smtClean="0"/>
              <a:t> time </a:t>
            </a:r>
            <a:r>
              <a:rPr lang="de-CH" sz="2400" dirty="0" err="1" smtClean="0"/>
              <a:t>of</a:t>
            </a:r>
            <a:r>
              <a:rPr lang="de-CH" sz="2400" dirty="0" smtClean="0"/>
              <a:t> </a:t>
            </a:r>
            <a:r>
              <a:rPr lang="de-CH" sz="2400" dirty="0" err="1" smtClean="0"/>
              <a:t>speaking</a:t>
            </a:r>
            <a:endParaRPr lang="de-CH" sz="2400" dirty="0" smtClean="0"/>
          </a:p>
          <a:p>
            <a:pPr marL="342900" indent="-342900">
              <a:buFontTx/>
              <a:buChar char="-"/>
            </a:pPr>
            <a:r>
              <a:rPr lang="de-CH" sz="2400" dirty="0" smtClean="0"/>
              <a:t>Limited </a:t>
            </a:r>
            <a:r>
              <a:rPr lang="de-CH" sz="2400" dirty="0" err="1" smtClean="0"/>
              <a:t>periods</a:t>
            </a:r>
            <a:r>
              <a:rPr lang="de-CH" sz="2400" dirty="0" smtClean="0"/>
              <a:t> </a:t>
            </a:r>
            <a:r>
              <a:rPr lang="de-CH" sz="2400" dirty="0" err="1" smtClean="0"/>
              <a:t>of</a:t>
            </a:r>
            <a:r>
              <a:rPr lang="de-CH" sz="2400" dirty="0" smtClean="0"/>
              <a:t> time (</a:t>
            </a:r>
            <a:r>
              <a:rPr lang="de-CH" sz="2400" dirty="0" err="1" smtClean="0"/>
              <a:t>processes</a:t>
            </a:r>
            <a:r>
              <a:rPr lang="de-CH" sz="2400" dirty="0" smtClean="0"/>
              <a:t>)</a:t>
            </a:r>
            <a:endParaRPr lang="de-CH" sz="2400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18" name="Bild 17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/>
              <a:t>Revision: </a:t>
            </a:r>
            <a:br>
              <a:rPr lang="de-CH" b="1" dirty="0" smtClean="0"/>
            </a:br>
            <a:r>
              <a:rPr lang="de-CH" b="1" dirty="0" err="1" smtClean="0"/>
              <a:t>Present</a:t>
            </a:r>
            <a:r>
              <a:rPr lang="de-CH" b="1" dirty="0" smtClean="0"/>
              <a:t> simple &amp; </a:t>
            </a:r>
            <a:r>
              <a:rPr lang="de-CH" b="1" dirty="0" err="1" smtClean="0"/>
              <a:t>continuous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present</a:t>
            </a:r>
            <a:r>
              <a:rPr lang="de-DE" dirty="0" smtClean="0"/>
              <a:t> simple: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facts</a:t>
            </a:r>
            <a:r>
              <a:rPr lang="de-DE" dirty="0" smtClean="0"/>
              <a:t> &amp; </a:t>
            </a:r>
            <a:r>
              <a:rPr lang="de-DE" dirty="0" err="1" smtClean="0"/>
              <a:t>truths</a:t>
            </a:r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The </a:t>
            </a:r>
            <a:r>
              <a:rPr lang="de-DE" dirty="0"/>
              <a:t>Aare </a:t>
            </a:r>
            <a:r>
              <a:rPr lang="de-DE" b="1" dirty="0" err="1"/>
              <a:t>flows</a:t>
            </a:r>
            <a:r>
              <a:rPr lang="de-DE" b="1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Berne</a:t>
            </a:r>
            <a:r>
              <a:rPr lang="de-DE" dirty="0" smtClean="0"/>
              <a:t>.</a:t>
            </a:r>
          </a:p>
          <a:p>
            <a:pPr marL="457200" lvl="1" indent="0">
              <a:buNone/>
            </a:pPr>
            <a:r>
              <a:rPr lang="de-DE" dirty="0" smtClean="0"/>
              <a:t>Bobby </a:t>
            </a:r>
            <a:r>
              <a:rPr lang="de-DE" b="1" dirty="0" err="1" smtClean="0"/>
              <a:t>doesn‘t</a:t>
            </a:r>
            <a:r>
              <a:rPr lang="de-DE" b="1" dirty="0" smtClean="0"/>
              <a:t> </a:t>
            </a:r>
            <a:r>
              <a:rPr lang="de-DE" b="1" dirty="0" err="1" smtClean="0"/>
              <a:t>go</a:t>
            </a:r>
            <a:r>
              <a:rPr lang="de-DE" b="1" dirty="0" smtClean="0"/>
              <a:t> </a:t>
            </a:r>
            <a:r>
              <a:rPr lang="de-DE" dirty="0" smtClean="0"/>
              <a:t>out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Friday</a:t>
            </a:r>
            <a:r>
              <a:rPr lang="de-DE" dirty="0" smtClean="0"/>
              <a:t>.</a:t>
            </a:r>
          </a:p>
          <a:p>
            <a:pPr marL="457200" lvl="1" indent="0">
              <a:buNone/>
            </a:pPr>
            <a:r>
              <a:rPr lang="de-DE" b="1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b="1" dirty="0" err="1" smtClean="0"/>
              <a:t>like</a:t>
            </a:r>
            <a:r>
              <a:rPr lang="de-DE" b="1" dirty="0" smtClean="0"/>
              <a:t> </a:t>
            </a:r>
            <a:r>
              <a:rPr lang="de-DE" dirty="0" err="1" smtClean="0"/>
              <a:t>cartoons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continuous</a:t>
            </a:r>
            <a:r>
              <a:rPr lang="de-DE" dirty="0" smtClean="0"/>
              <a:t>: </a:t>
            </a:r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actions</a:t>
            </a:r>
            <a:r>
              <a:rPr lang="de-DE" dirty="0" smtClean="0"/>
              <a:t>	</a:t>
            </a:r>
          </a:p>
          <a:p>
            <a:pPr marL="457200" lvl="1" indent="0">
              <a:buNone/>
            </a:pP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disturb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. I </a:t>
            </a:r>
            <a:r>
              <a:rPr lang="de-DE" b="1" dirty="0" smtClean="0"/>
              <a:t>am </a:t>
            </a:r>
            <a:r>
              <a:rPr lang="de-DE" b="1" dirty="0" err="1" smtClean="0"/>
              <a:t>eating</a:t>
            </a:r>
            <a:r>
              <a:rPr lang="de-DE" dirty="0" smtClean="0"/>
              <a:t>.</a:t>
            </a:r>
          </a:p>
          <a:p>
            <a:pPr marL="457200" lvl="1" indent="0">
              <a:buNone/>
            </a:pPr>
            <a:r>
              <a:rPr lang="de-DE" dirty="0" smtClean="0"/>
              <a:t>He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writing</a:t>
            </a:r>
            <a:r>
              <a:rPr lang="de-DE" b="1" dirty="0" smtClean="0"/>
              <a:t> </a:t>
            </a:r>
            <a:r>
              <a:rPr lang="de-DE" dirty="0" smtClean="0"/>
              <a:t>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letter</a:t>
            </a:r>
            <a:r>
              <a:rPr lang="de-DE" dirty="0" smtClean="0"/>
              <a:t> just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457200" lvl="1" indent="0">
              <a:buNone/>
            </a:pPr>
            <a:r>
              <a:rPr lang="de-DE" b="1" dirty="0" smtClean="0"/>
              <a:t>Are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b="1" dirty="0" err="1" smtClean="0"/>
              <a:t>using</a:t>
            </a:r>
            <a:r>
              <a:rPr lang="de-DE" b="1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computer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moment</a:t>
            </a:r>
            <a:r>
              <a:rPr lang="de-DE" dirty="0" smtClean="0"/>
              <a:t>?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593152" y="2088832"/>
            <a:ext cx="413896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de-CH" sz="3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charset="0"/>
                <a:ea typeface="Calibri" charset="0"/>
                <a:cs typeface="Times New Roman" charset="0"/>
              </a:rPr>
              <a:t>+</a:t>
            </a:r>
            <a:endParaRPr lang="de-DE" sz="1200" dirty="0">
              <a:solidFill>
                <a:srgbClr val="00B05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67751" y="4209732"/>
            <a:ext cx="413896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de-CH" sz="36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B05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charset="0"/>
                <a:ea typeface="Calibri" charset="0"/>
                <a:cs typeface="Times New Roman" charset="0"/>
              </a:rPr>
              <a:t>+</a:t>
            </a:r>
            <a:endParaRPr lang="de-DE" sz="1200" dirty="0">
              <a:solidFill>
                <a:srgbClr val="00B05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7951" y="2496183"/>
            <a:ext cx="373820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de-CH" sz="4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charset="0"/>
                <a:ea typeface="Calibri" charset="0"/>
                <a:cs typeface="Times New Roman" charset="0"/>
              </a:rPr>
              <a:t>-</a:t>
            </a:r>
            <a:endParaRPr lang="de-DE" sz="1200" dirty="0">
              <a:solidFill>
                <a:srgbClr val="C0000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92551" y="4620576"/>
            <a:ext cx="373820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de-CH" sz="4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charset="0"/>
                <a:ea typeface="Calibri" charset="0"/>
                <a:cs typeface="Times New Roman" charset="0"/>
              </a:rPr>
              <a:t>-</a:t>
            </a:r>
            <a:endParaRPr lang="de-DE" sz="1200" dirty="0">
              <a:solidFill>
                <a:srgbClr val="C0000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46000" y="3212463"/>
            <a:ext cx="35137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de-CH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charset="0"/>
                <a:ea typeface="Calibri" charset="0"/>
                <a:cs typeface="Times New Roman" charset="0"/>
              </a:rPr>
              <a:t>?</a:t>
            </a:r>
            <a:endParaRPr lang="de-DE" sz="2800" dirty="0">
              <a:solidFill>
                <a:srgbClr val="FFC00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12345" y="5320345"/>
            <a:ext cx="351379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de-CH" sz="28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Calibri" charset="0"/>
                <a:ea typeface="Calibri" charset="0"/>
                <a:cs typeface="Times New Roman" charset="0"/>
              </a:rPr>
              <a:t>?</a:t>
            </a:r>
            <a:endParaRPr lang="de-DE" sz="2800" dirty="0">
              <a:solidFill>
                <a:srgbClr val="FFC000"/>
              </a:solidFill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 simple</a:t>
            </a:r>
            <a:endParaRPr lang="de-DE" b="1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719037"/>
              </p:ext>
            </p:extLst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457"/>
                <a:gridCol w="2973575"/>
                <a:gridCol w="365856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i="0" dirty="0" err="1" smtClean="0"/>
                        <a:t>regular</a:t>
                      </a:r>
                      <a:r>
                        <a:rPr lang="de-DE" i="0" dirty="0" smtClean="0"/>
                        <a:t> </a:t>
                      </a:r>
                      <a:r>
                        <a:rPr lang="de-DE" i="0" dirty="0" err="1" smtClean="0"/>
                        <a:t>verbs</a:t>
                      </a:r>
                      <a:endParaRPr lang="de-DE" i="0" dirty="0" smtClean="0"/>
                    </a:p>
                    <a:p>
                      <a:r>
                        <a:rPr lang="de-DE" i="1" dirty="0" err="1" smtClean="0"/>
                        <a:t>irregular</a:t>
                      </a:r>
                      <a:r>
                        <a:rPr lang="de-DE" i="1" dirty="0" smtClean="0"/>
                        <a:t> </a:t>
                      </a:r>
                      <a:r>
                        <a:rPr lang="de-DE" i="1" dirty="0" err="1" smtClean="0"/>
                        <a:t>verbs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I</a:t>
                      </a:r>
                    </a:p>
                    <a:p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he/she/it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we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they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 smtClean="0"/>
                    </a:p>
                    <a:p>
                      <a:endParaRPr lang="de-DE" sz="2400" dirty="0" smtClean="0"/>
                    </a:p>
                    <a:p>
                      <a:r>
                        <a:rPr lang="de-DE" sz="2400" b="1" dirty="0" err="1" smtClean="0"/>
                        <a:t>stayed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dirty="0" smtClean="0"/>
                        <a:t>in a </a:t>
                      </a:r>
                      <a:r>
                        <a:rPr lang="de-DE" sz="2400" dirty="0" err="1" smtClean="0"/>
                        <a:t>hotel</a:t>
                      </a:r>
                      <a:r>
                        <a:rPr lang="de-DE" sz="2400" dirty="0" smtClean="0"/>
                        <a:t>.</a:t>
                      </a:r>
                    </a:p>
                    <a:p>
                      <a:r>
                        <a:rPr lang="de-DE" sz="2400" b="1" i="1" dirty="0" err="1" smtClean="0"/>
                        <a:t>went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dirty="0" smtClean="0"/>
                        <a:t>on </a:t>
                      </a:r>
                      <a:r>
                        <a:rPr lang="de-DE" sz="2400" dirty="0" err="1" smtClean="0"/>
                        <a:t>holiday</a:t>
                      </a:r>
                      <a:r>
                        <a:rPr lang="de-DE" sz="240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 dirty="0" smtClean="0"/>
                    </a:p>
                    <a:p>
                      <a:endParaRPr lang="de-DE" sz="2400" dirty="0" smtClean="0"/>
                    </a:p>
                    <a:p>
                      <a:r>
                        <a:rPr lang="de-DE" sz="2400" b="1" dirty="0" err="1" smtClean="0"/>
                        <a:t>didn‘t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stay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dirty="0" smtClean="0"/>
                        <a:t>in a </a:t>
                      </a:r>
                      <a:r>
                        <a:rPr lang="de-DE" sz="2400" dirty="0" err="1" smtClean="0"/>
                        <a:t>hotel</a:t>
                      </a:r>
                      <a:r>
                        <a:rPr lang="de-DE" sz="2400" dirty="0" smtClean="0"/>
                        <a:t>.</a:t>
                      </a:r>
                    </a:p>
                    <a:p>
                      <a:r>
                        <a:rPr lang="de-DE" sz="2400" b="1" i="1" dirty="0" err="1" smtClean="0"/>
                        <a:t>didn‘t</a:t>
                      </a:r>
                      <a:r>
                        <a:rPr lang="de-DE" sz="2400" b="1" i="1" dirty="0" smtClean="0"/>
                        <a:t> </a:t>
                      </a:r>
                      <a:r>
                        <a:rPr lang="de-DE" sz="2400" b="1" i="1" dirty="0" err="1" smtClean="0"/>
                        <a:t>go</a:t>
                      </a:r>
                      <a:r>
                        <a:rPr lang="de-DE" sz="2400" b="1" i="1" dirty="0" smtClean="0"/>
                        <a:t> </a:t>
                      </a:r>
                      <a:r>
                        <a:rPr lang="de-DE" sz="2400" dirty="0" smtClean="0"/>
                        <a:t>on </a:t>
                      </a:r>
                      <a:r>
                        <a:rPr lang="de-DE" sz="2400" dirty="0" err="1" smtClean="0"/>
                        <a:t>holiday</a:t>
                      </a:r>
                      <a:r>
                        <a:rPr lang="de-DE" sz="240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2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400" b="1" dirty="0" err="1" smtClean="0"/>
                        <a:t>Did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dirty="0" err="1" smtClean="0"/>
                        <a:t>you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b="1" dirty="0" err="1" smtClean="0"/>
                        <a:t>stay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dirty="0" smtClean="0"/>
                        <a:t>in a </a:t>
                      </a:r>
                      <a:r>
                        <a:rPr lang="de-DE" sz="2400" dirty="0" err="1" smtClean="0"/>
                        <a:t>hotel</a:t>
                      </a:r>
                      <a:r>
                        <a:rPr lang="de-DE" sz="2400" dirty="0" smtClean="0"/>
                        <a:t>? – </a:t>
                      </a:r>
                      <a:r>
                        <a:rPr lang="de-DE" sz="2400" dirty="0" err="1" smtClean="0"/>
                        <a:t>Yes</a:t>
                      </a:r>
                      <a:r>
                        <a:rPr lang="de-DE" sz="2400" dirty="0" smtClean="0"/>
                        <a:t>,</a:t>
                      </a:r>
                      <a:r>
                        <a:rPr lang="de-DE" sz="2400" baseline="0" dirty="0" smtClean="0"/>
                        <a:t> I </a:t>
                      </a:r>
                      <a:r>
                        <a:rPr lang="de-DE" sz="2400" b="1" baseline="0" dirty="0" err="1" smtClean="0"/>
                        <a:t>did</a:t>
                      </a:r>
                      <a:r>
                        <a:rPr lang="de-DE" sz="2400" baseline="0" dirty="0" smtClean="0"/>
                        <a:t>.</a:t>
                      </a:r>
                    </a:p>
                    <a:p>
                      <a:r>
                        <a:rPr lang="de-DE" sz="2400" b="1" i="1" baseline="0" dirty="0" err="1" smtClean="0"/>
                        <a:t>Did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aseline="0" dirty="0" err="1" smtClean="0"/>
                        <a:t>you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="1" i="1" baseline="0" dirty="0" err="1" smtClean="0"/>
                        <a:t>go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aseline="0" dirty="0" smtClean="0"/>
                        <a:t>on </a:t>
                      </a:r>
                      <a:r>
                        <a:rPr lang="de-DE" sz="2400" baseline="0" dirty="0" err="1" smtClean="0"/>
                        <a:t>holiday</a:t>
                      </a:r>
                      <a:r>
                        <a:rPr lang="de-DE" sz="2400" baseline="0" dirty="0" smtClean="0"/>
                        <a:t>? – No, I </a:t>
                      </a:r>
                      <a:r>
                        <a:rPr lang="de-DE" sz="2400" b="1" baseline="0" dirty="0" err="1" smtClean="0"/>
                        <a:t>didn‘t</a:t>
                      </a:r>
                      <a:r>
                        <a:rPr lang="de-DE" sz="2400" baseline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457200" y="5587862"/>
            <a:ext cx="82296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past</a:t>
            </a:r>
            <a:r>
              <a:rPr lang="de-DE" sz="2400" dirty="0" smtClean="0"/>
              <a:t> simple to </a:t>
            </a:r>
            <a:r>
              <a:rPr lang="de-DE" sz="2400" dirty="0" err="1" smtClean="0"/>
              <a:t>talk</a:t>
            </a:r>
            <a:r>
              <a:rPr lang="de-DE" sz="2400" dirty="0" smtClean="0"/>
              <a:t> </a:t>
            </a:r>
            <a:r>
              <a:rPr lang="de-DE" sz="2400" dirty="0" err="1" smtClean="0"/>
              <a:t>about</a:t>
            </a:r>
            <a:r>
              <a:rPr lang="de-DE" sz="2400" dirty="0" smtClean="0"/>
              <a:t> </a:t>
            </a:r>
            <a:r>
              <a:rPr lang="de-DE" sz="2400" b="1" dirty="0" err="1" smtClean="0"/>
              <a:t>finished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actions</a:t>
            </a:r>
            <a:r>
              <a:rPr lang="de-DE" sz="2400" b="1" dirty="0" smtClean="0"/>
              <a:t> </a:t>
            </a:r>
            <a:r>
              <a:rPr lang="de-DE" sz="2400" dirty="0" smtClean="0"/>
              <a:t>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past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9" name="Bild 8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 simple (2) 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479"/>
                <a:gridCol w="625012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infinitive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past</a:t>
                      </a:r>
                      <a:endParaRPr lang="de-D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work</a:t>
                      </a:r>
                      <a:endParaRPr lang="de-DE" sz="2800" dirty="0" smtClean="0"/>
                    </a:p>
                    <a:p>
                      <a:r>
                        <a:rPr lang="de-DE" sz="2800" dirty="0" err="1" smtClean="0"/>
                        <a:t>stay</a:t>
                      </a:r>
                      <a:endParaRPr lang="de-DE" sz="2800" dirty="0" smtClean="0"/>
                    </a:p>
                    <a:p>
                      <a:r>
                        <a:rPr lang="de-DE" sz="2800" dirty="0" err="1" smtClean="0"/>
                        <a:t>like</a:t>
                      </a:r>
                      <a:endParaRPr lang="de-DE" sz="2800" dirty="0" smtClean="0"/>
                    </a:p>
                    <a:p>
                      <a:r>
                        <a:rPr lang="de-DE" sz="2800" dirty="0" err="1" smtClean="0"/>
                        <a:t>study</a:t>
                      </a:r>
                      <a:endParaRPr lang="de-DE" sz="2800" dirty="0" smtClean="0"/>
                    </a:p>
                    <a:p>
                      <a:r>
                        <a:rPr lang="de-DE" sz="2800" dirty="0" err="1" smtClean="0"/>
                        <a:t>stop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err="1" smtClean="0"/>
                        <a:t>work</a:t>
                      </a:r>
                      <a:r>
                        <a:rPr lang="de-DE" sz="2800" b="1" dirty="0" err="1" smtClean="0"/>
                        <a:t>ed</a:t>
                      </a:r>
                      <a:endParaRPr lang="de-DE" sz="2800" b="1" dirty="0" smtClean="0"/>
                    </a:p>
                    <a:p>
                      <a:r>
                        <a:rPr lang="de-DE" sz="2800" b="0" dirty="0" err="1" smtClean="0"/>
                        <a:t>stay</a:t>
                      </a:r>
                      <a:r>
                        <a:rPr lang="de-DE" sz="2800" b="1" dirty="0" err="1" smtClean="0"/>
                        <a:t>ed</a:t>
                      </a:r>
                      <a:endParaRPr lang="de-DE" sz="2800" b="1" dirty="0" smtClean="0"/>
                    </a:p>
                    <a:p>
                      <a:r>
                        <a:rPr lang="de-DE" sz="2800" b="0" dirty="0" err="1" smtClean="0"/>
                        <a:t>like</a:t>
                      </a:r>
                      <a:r>
                        <a:rPr lang="de-DE" sz="2800" b="1" dirty="0" err="1" smtClean="0"/>
                        <a:t>d</a:t>
                      </a:r>
                      <a:r>
                        <a:rPr lang="de-DE" sz="2800" b="1" baseline="0" dirty="0" smtClean="0"/>
                        <a:t> </a:t>
                      </a:r>
                      <a:r>
                        <a:rPr lang="de-DE" sz="2800" b="0" baseline="0" dirty="0" smtClean="0"/>
                        <a:t>(just </a:t>
                      </a:r>
                      <a:r>
                        <a:rPr lang="de-DE" sz="2800" b="0" baseline="0" dirty="0" err="1" smtClean="0"/>
                        <a:t>add</a:t>
                      </a:r>
                      <a:r>
                        <a:rPr lang="de-DE" sz="2800" b="0" baseline="0" dirty="0" smtClean="0"/>
                        <a:t> </a:t>
                      </a:r>
                      <a:r>
                        <a:rPr lang="de-DE" sz="2800" b="1" i="1" baseline="0" dirty="0" smtClean="0"/>
                        <a:t>d</a:t>
                      </a:r>
                      <a:r>
                        <a:rPr lang="de-DE" sz="2800" b="0" i="0" baseline="0" dirty="0" smtClean="0"/>
                        <a:t> </a:t>
                      </a:r>
                      <a:r>
                        <a:rPr lang="de-DE" sz="2800" b="0" i="0" baseline="0" dirty="0" err="1" smtClean="0"/>
                        <a:t>if</a:t>
                      </a:r>
                      <a:r>
                        <a:rPr lang="de-DE" sz="2800" b="0" i="0" baseline="0" dirty="0" smtClean="0"/>
                        <a:t> </a:t>
                      </a:r>
                      <a:r>
                        <a:rPr lang="de-DE" sz="2800" b="0" i="0" baseline="0" dirty="0" err="1" smtClean="0"/>
                        <a:t>verb</a:t>
                      </a:r>
                      <a:r>
                        <a:rPr lang="de-DE" sz="2800" b="0" i="0" baseline="0" dirty="0" smtClean="0"/>
                        <a:t> </a:t>
                      </a:r>
                      <a:r>
                        <a:rPr lang="de-DE" sz="2800" b="0" i="0" baseline="0" dirty="0" err="1" smtClean="0"/>
                        <a:t>finishes</a:t>
                      </a:r>
                      <a:r>
                        <a:rPr lang="de-DE" sz="2800" b="0" i="0" baseline="0" dirty="0" smtClean="0"/>
                        <a:t> in </a:t>
                      </a:r>
                      <a:r>
                        <a:rPr lang="de-DE" sz="2800" b="0" i="1" baseline="0" dirty="0" smtClean="0"/>
                        <a:t>e</a:t>
                      </a:r>
                      <a:r>
                        <a:rPr lang="de-DE" sz="2800" b="0" i="0" baseline="0" dirty="0" smtClean="0"/>
                        <a:t>)</a:t>
                      </a:r>
                    </a:p>
                    <a:p>
                      <a:r>
                        <a:rPr lang="de-DE" sz="2800" b="0" i="0" baseline="0" dirty="0" err="1" smtClean="0"/>
                        <a:t>stud</a:t>
                      </a:r>
                      <a:r>
                        <a:rPr lang="de-DE" sz="2800" b="1" i="0" baseline="0" dirty="0" err="1" smtClean="0"/>
                        <a:t>ied</a:t>
                      </a:r>
                      <a:r>
                        <a:rPr lang="de-DE" sz="2800" b="0" i="1" baseline="0" dirty="0" smtClean="0"/>
                        <a:t> </a:t>
                      </a:r>
                      <a:r>
                        <a:rPr lang="de-DE" sz="2800" b="0" i="0" baseline="0" dirty="0" smtClean="0"/>
                        <a:t>(y 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 i </a:t>
                      </a:r>
                      <a:r>
                        <a:rPr lang="de-DE" sz="2800" b="0" i="0" baseline="0" dirty="0" err="1" smtClean="0">
                          <a:sym typeface="Wingdings"/>
                        </a:rPr>
                        <a:t>after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 </a:t>
                      </a:r>
                      <a:r>
                        <a:rPr lang="de-DE" sz="2800" b="0" i="0" baseline="0" dirty="0" err="1" smtClean="0">
                          <a:sym typeface="Wingdings"/>
                        </a:rPr>
                        <a:t>consonant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)</a:t>
                      </a:r>
                    </a:p>
                    <a:p>
                      <a:r>
                        <a:rPr lang="de-DE" sz="2800" b="0" i="0" baseline="0" dirty="0" err="1" smtClean="0">
                          <a:sym typeface="Wingdings"/>
                        </a:rPr>
                        <a:t>stop</a:t>
                      </a:r>
                      <a:r>
                        <a:rPr lang="de-DE" sz="2800" b="1" i="0" baseline="0" dirty="0" err="1" smtClean="0">
                          <a:sym typeface="Wingdings"/>
                        </a:rPr>
                        <a:t>ped</a:t>
                      </a:r>
                      <a:r>
                        <a:rPr lang="de-DE" sz="2800" b="1" i="0" baseline="0" dirty="0" smtClean="0">
                          <a:sym typeface="Wingdings"/>
                        </a:rPr>
                        <a:t> 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(double </a:t>
                      </a:r>
                      <a:r>
                        <a:rPr lang="de-DE" sz="2800" b="0" i="0" baseline="0" dirty="0" err="1" smtClean="0">
                          <a:sym typeface="Wingdings"/>
                        </a:rPr>
                        <a:t>consonant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 </a:t>
                      </a:r>
                      <a:r>
                        <a:rPr lang="de-DE" sz="2800" b="0" i="0" baseline="0" dirty="0" err="1" smtClean="0">
                          <a:sym typeface="Wingdings"/>
                        </a:rPr>
                        <a:t>if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 </a:t>
                      </a:r>
                      <a:r>
                        <a:rPr lang="de-DE" sz="2800" b="0" i="0" baseline="0" dirty="0" err="1" smtClean="0">
                          <a:sym typeface="Wingdings"/>
                        </a:rPr>
                        <a:t>verb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 </a:t>
                      </a:r>
                      <a:r>
                        <a:rPr lang="de-DE" sz="2800" b="0" i="0" baseline="0" dirty="0" err="1" smtClean="0">
                          <a:sym typeface="Wingdings"/>
                        </a:rPr>
                        <a:t>finishes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 </a:t>
                      </a:r>
                      <a:r>
                        <a:rPr lang="de-DE" sz="2800" b="0" i="0" baseline="0" dirty="0" err="1" smtClean="0">
                          <a:sym typeface="Wingdings"/>
                        </a:rPr>
                        <a:t>consonant-vowel-consonant</a:t>
                      </a:r>
                      <a:r>
                        <a:rPr lang="de-DE" sz="2800" b="0" i="0" baseline="0" dirty="0" smtClean="0">
                          <a:sym typeface="Wingdings"/>
                        </a:rPr>
                        <a:t>)</a:t>
                      </a:r>
                      <a:endParaRPr lang="de-DE" sz="2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321588" y="5327404"/>
            <a:ext cx="624657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/>
              <a:t>Spelling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rules</a:t>
            </a:r>
            <a:r>
              <a:rPr lang="de-DE" sz="2800" b="1" dirty="0" smtClean="0"/>
              <a:t>: </a:t>
            </a:r>
            <a:r>
              <a:rPr lang="de-DE" sz="2800" dirty="0" err="1" smtClean="0"/>
              <a:t>see</a:t>
            </a:r>
            <a:r>
              <a:rPr lang="de-DE" sz="2800" dirty="0" smtClean="0"/>
              <a:t> </a:t>
            </a:r>
            <a:r>
              <a:rPr lang="de-DE" sz="2800" dirty="0" err="1" smtClean="0"/>
              <a:t>appendix</a:t>
            </a:r>
            <a:r>
              <a:rPr lang="de-DE" sz="2800" dirty="0" smtClean="0"/>
              <a:t> 3, p152.</a:t>
            </a:r>
            <a:endParaRPr lang="de-DE" sz="28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8" name="Bild 7" descr="hfwbern_logo1_c_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 simple (3) – </a:t>
            </a:r>
            <a:r>
              <a:rPr lang="de-DE" b="1" dirty="0" err="1" smtClean="0"/>
              <a:t>irregular</a:t>
            </a:r>
            <a:r>
              <a:rPr lang="de-DE" b="1" dirty="0" smtClean="0"/>
              <a:t> </a:t>
            </a:r>
            <a:r>
              <a:rPr lang="de-DE" b="1" dirty="0" err="1" smtClean="0"/>
              <a:t>verbs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0258"/>
          </a:xfrm>
        </p:spPr>
        <p:txBody>
          <a:bodyPr/>
          <a:lstStyle/>
          <a:p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of </a:t>
            </a:r>
            <a:r>
              <a:rPr lang="de-DE" dirty="0" err="1" smtClean="0"/>
              <a:t>irregular</a:t>
            </a:r>
            <a:r>
              <a:rPr lang="de-DE" dirty="0" smtClean="0"/>
              <a:t> </a:t>
            </a:r>
            <a:r>
              <a:rPr lang="de-DE" dirty="0" err="1" smtClean="0"/>
              <a:t>verbs</a:t>
            </a:r>
            <a:r>
              <a:rPr lang="de-DE" dirty="0" smtClean="0"/>
              <a:t>: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908592" y="2271374"/>
          <a:ext cx="7475236" cy="3413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05227"/>
                <a:gridCol w="2019972"/>
                <a:gridCol w="1992708"/>
                <a:gridCol w="2457329"/>
              </a:tblGrid>
              <a:tr h="370840">
                <a:tc>
                  <a:txBody>
                    <a:bodyPr/>
                    <a:lstStyle/>
                    <a:p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smtClean="0"/>
                        <a:t>Infinitive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Past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Past</a:t>
                      </a:r>
                      <a:r>
                        <a:rPr lang="de-DE" sz="2600" dirty="0" smtClean="0"/>
                        <a:t> </a:t>
                      </a:r>
                      <a:r>
                        <a:rPr lang="de-DE" sz="2600" dirty="0" err="1" smtClean="0"/>
                        <a:t>participle</a:t>
                      </a:r>
                      <a:endParaRPr lang="de-DE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600" dirty="0" smtClean="0"/>
                        <a:t>1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hit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hit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hit</a:t>
                      </a:r>
                      <a:endParaRPr lang="de-DE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put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put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put</a:t>
                      </a:r>
                      <a:endParaRPr lang="de-DE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600" dirty="0" smtClean="0"/>
                        <a:t>2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tell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told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told</a:t>
                      </a:r>
                      <a:endParaRPr lang="de-DE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sell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sold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sold</a:t>
                      </a:r>
                      <a:endParaRPr lang="de-DE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600" dirty="0" smtClean="0"/>
                        <a:t>3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wake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woke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woken</a:t>
                      </a:r>
                      <a:endParaRPr lang="de-DE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take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took</a:t>
                      </a:r>
                      <a:endParaRPr lang="de-DE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600" dirty="0" err="1" smtClean="0"/>
                        <a:t>taken</a:t>
                      </a:r>
                      <a:endParaRPr lang="de-DE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703610" y="5901876"/>
            <a:ext cx="626722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err="1" smtClean="0"/>
              <a:t>Irregular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verbs</a:t>
            </a:r>
            <a:r>
              <a:rPr lang="de-DE" sz="2400" b="1" dirty="0" smtClean="0"/>
              <a:t>: </a:t>
            </a:r>
            <a:r>
              <a:rPr lang="de-DE" sz="2400" dirty="0" smtClean="0"/>
              <a:t>See </a:t>
            </a:r>
            <a:r>
              <a:rPr lang="de-DE" sz="2400" dirty="0" err="1" smtClean="0"/>
              <a:t>appendix</a:t>
            </a:r>
            <a:r>
              <a:rPr lang="de-DE" sz="2400" dirty="0" smtClean="0"/>
              <a:t> 2, p150.</a:t>
            </a:r>
            <a:endParaRPr lang="de-DE" sz="240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9" name="Bild 8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turn!!	</a:t>
            </a: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</a:t>
            </a:r>
            <a:r>
              <a:rPr kumimoji="0" lang="de-C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on Appendix 2: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cross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 </a:t>
            </a:r>
            <a:r>
              <a:rPr lang="de-CH" sz="3200" dirty="0" smtClean="0"/>
              <a:t>all </a:t>
            </a:r>
            <a:r>
              <a:rPr lang="de-CH" sz="3200" dirty="0" err="1" smtClean="0"/>
              <a:t>the</a:t>
            </a:r>
            <a:r>
              <a:rPr lang="de-CH" sz="3200" dirty="0" smtClean="0"/>
              <a:t> </a:t>
            </a:r>
            <a:r>
              <a:rPr lang="de-CH" sz="3200" dirty="0" err="1" smtClean="0"/>
              <a:t>irregular</a:t>
            </a:r>
            <a:r>
              <a:rPr lang="de-CH" sz="3200" dirty="0" smtClean="0"/>
              <a:t> </a:t>
            </a:r>
            <a:r>
              <a:rPr lang="de-CH" sz="3200" dirty="0" err="1" smtClean="0"/>
              <a:t>verbs</a:t>
            </a:r>
            <a:r>
              <a:rPr lang="de-CH" sz="3200" dirty="0" smtClean="0"/>
              <a:t> </a:t>
            </a:r>
            <a:r>
              <a:rPr lang="de-CH" sz="3200" u="sng" dirty="0" err="1" smtClean="0"/>
              <a:t>you</a:t>
            </a:r>
            <a:r>
              <a:rPr lang="de-CH" sz="3200" u="sng" dirty="0" smtClean="0"/>
              <a:t> </a:t>
            </a:r>
            <a:r>
              <a:rPr lang="de-CH" sz="3200" u="sng" dirty="0" err="1" smtClean="0"/>
              <a:t>already</a:t>
            </a:r>
            <a:r>
              <a:rPr lang="de-CH" sz="3200" u="sng" dirty="0" smtClean="0"/>
              <a:t> </a:t>
            </a:r>
            <a:r>
              <a:rPr lang="de-CH" sz="3200" u="sng" dirty="0" err="1" smtClean="0"/>
              <a:t>know</a:t>
            </a:r>
            <a:r>
              <a:rPr lang="de-CH" sz="3200" dirty="0" smtClean="0"/>
              <a:t>. </a:t>
            </a:r>
            <a:r>
              <a:rPr lang="de-CH" sz="3200" dirty="0" err="1" smtClean="0"/>
              <a:t>Compile</a:t>
            </a:r>
            <a:r>
              <a:rPr lang="de-CH" sz="3200" dirty="0" smtClean="0"/>
              <a:t> </a:t>
            </a:r>
            <a:r>
              <a:rPr lang="de-CH" sz="3200" dirty="0" err="1" smtClean="0"/>
              <a:t>the</a:t>
            </a:r>
            <a:r>
              <a:rPr lang="de-CH" sz="3200" dirty="0" smtClean="0"/>
              <a:t> </a:t>
            </a:r>
            <a:r>
              <a:rPr lang="de-CH" sz="3200" dirty="0" err="1" smtClean="0"/>
              <a:t>ones</a:t>
            </a:r>
            <a:r>
              <a:rPr lang="de-CH" sz="3200" dirty="0" smtClean="0"/>
              <a:t> </a:t>
            </a:r>
            <a:r>
              <a:rPr lang="de-CH" sz="3200" dirty="0" err="1" smtClean="0"/>
              <a:t>you</a:t>
            </a:r>
            <a:r>
              <a:rPr lang="de-CH" sz="3200" dirty="0" smtClean="0"/>
              <a:t> </a:t>
            </a:r>
            <a:r>
              <a:rPr lang="de-CH" sz="3200" dirty="0" err="1" smtClean="0"/>
              <a:t>have</a:t>
            </a:r>
            <a:r>
              <a:rPr lang="de-CH" sz="3200" dirty="0" smtClean="0"/>
              <a:t> </a:t>
            </a:r>
            <a:r>
              <a:rPr lang="de-CH" sz="3200" dirty="0" err="1" smtClean="0"/>
              <a:t>to</a:t>
            </a:r>
            <a:r>
              <a:rPr lang="de-CH" sz="3200" dirty="0" smtClean="0"/>
              <a:t> </a:t>
            </a:r>
            <a:r>
              <a:rPr lang="de-CH" sz="3200" dirty="0" err="1" smtClean="0"/>
              <a:t>learn</a:t>
            </a:r>
            <a:r>
              <a:rPr lang="de-CH" sz="3200" dirty="0" smtClean="0"/>
              <a:t> </a:t>
            </a:r>
            <a:r>
              <a:rPr lang="de-CH" sz="3200" dirty="0" err="1" smtClean="0"/>
              <a:t>into</a:t>
            </a:r>
            <a:r>
              <a:rPr lang="de-CH" sz="3200" dirty="0" smtClean="0"/>
              <a:t> a </a:t>
            </a:r>
            <a:r>
              <a:rPr lang="de-CH" sz="3200" dirty="0" err="1" smtClean="0"/>
              <a:t>new</a:t>
            </a:r>
            <a:r>
              <a:rPr lang="de-CH" sz="3200" dirty="0" smtClean="0"/>
              <a:t> </a:t>
            </a:r>
            <a:r>
              <a:rPr lang="de-CH" sz="3200" dirty="0" err="1" smtClean="0"/>
              <a:t>list</a:t>
            </a:r>
            <a:r>
              <a:rPr lang="de-CH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Grammar</a:t>
            </a:r>
            <a:r>
              <a:rPr kumimoji="0" lang="de-CH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Book Unit 4, p16-17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CH" sz="3200" dirty="0" smtClean="0"/>
              <a:t>Murphy </a:t>
            </a:r>
            <a:r>
              <a:rPr lang="de-CH" sz="3200" dirty="0" err="1" smtClean="0"/>
              <a:t>copies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de-CH" sz="3200" noProof="0" dirty="0" smtClean="0">
                <a:sym typeface="Wingdings" panose="05000000000000000000" pitchFamily="2" charset="2"/>
              </a:rPr>
              <a:t>20</a:t>
            </a:r>
            <a:r>
              <a:rPr kumimoji="0" lang="de-CH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kumimoji="0" lang="de-CH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minutes</a:t>
            </a:r>
            <a:endParaRPr kumimoji="0" lang="de-CH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past continuous</a:t>
            </a:r>
            <a:endParaRPr lang="en-GB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114"/>
                <a:gridCol w="3851192"/>
                <a:gridCol w="358629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+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 smtClean="0"/>
                        <a:t>I</a:t>
                      </a:r>
                    </a:p>
                    <a:p>
                      <a:r>
                        <a:rPr lang="de-DE" sz="2400" b="0" dirty="0" smtClean="0"/>
                        <a:t>he        </a:t>
                      </a:r>
                      <a:r>
                        <a:rPr lang="de-DE" sz="2400" b="1" dirty="0" smtClean="0"/>
                        <a:t>was </a:t>
                      </a:r>
                      <a:r>
                        <a:rPr lang="de-DE" sz="2400" b="1" dirty="0" err="1" smtClean="0"/>
                        <a:t>working</a:t>
                      </a:r>
                      <a:r>
                        <a:rPr lang="de-DE" sz="2400" b="1" dirty="0" smtClean="0"/>
                        <a:t>.</a:t>
                      </a:r>
                    </a:p>
                    <a:p>
                      <a:r>
                        <a:rPr lang="de-DE" sz="2400" b="0" dirty="0" err="1" smtClean="0"/>
                        <a:t>she</a:t>
                      </a:r>
                      <a:endParaRPr lang="de-DE" sz="2400" b="0" dirty="0" smtClean="0"/>
                    </a:p>
                    <a:p>
                      <a:r>
                        <a:rPr lang="de-DE" sz="2400" b="0" dirty="0" err="1" smtClean="0"/>
                        <a:t>it</a:t>
                      </a:r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you</a:t>
                      </a:r>
                      <a:endParaRPr lang="de-DE" sz="2400" b="0" dirty="0" smtClean="0"/>
                    </a:p>
                    <a:p>
                      <a:r>
                        <a:rPr lang="de-DE" sz="2400" b="0" dirty="0" err="1" smtClean="0"/>
                        <a:t>we</a:t>
                      </a:r>
                      <a:r>
                        <a:rPr lang="de-DE" sz="2400" b="0" dirty="0" smtClean="0"/>
                        <a:t>           </a:t>
                      </a:r>
                      <a:r>
                        <a:rPr lang="de-DE" sz="2400" b="1" u="sng" dirty="0" err="1" smtClean="0"/>
                        <a:t>were</a:t>
                      </a:r>
                      <a:r>
                        <a:rPr lang="de-DE" sz="2400" b="1" u="sng" dirty="0" smtClean="0"/>
                        <a:t> </a:t>
                      </a:r>
                      <a:r>
                        <a:rPr lang="de-DE" sz="2400" b="1" dirty="0" err="1" smtClean="0"/>
                        <a:t>working</a:t>
                      </a:r>
                      <a:r>
                        <a:rPr lang="de-DE" sz="2400" b="1" dirty="0" smtClean="0"/>
                        <a:t>.</a:t>
                      </a:r>
                      <a:endParaRPr lang="de-DE" sz="2400" b="0" dirty="0" smtClean="0"/>
                    </a:p>
                    <a:p>
                      <a:r>
                        <a:rPr lang="de-DE" sz="2400" b="0" dirty="0" err="1" smtClean="0"/>
                        <a:t>they</a:t>
                      </a:r>
                      <a:endParaRPr lang="de-DE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-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I</a:t>
                      </a:r>
                    </a:p>
                    <a:p>
                      <a:r>
                        <a:rPr lang="de-DE" sz="2400" dirty="0" smtClean="0"/>
                        <a:t>he        </a:t>
                      </a:r>
                      <a:r>
                        <a:rPr lang="de-DE" sz="2400" b="1" dirty="0" err="1" smtClean="0"/>
                        <a:t>wasn‘t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working</a:t>
                      </a:r>
                      <a:r>
                        <a:rPr lang="de-DE" sz="2400" b="1" dirty="0" smtClean="0"/>
                        <a:t>.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she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it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you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we</a:t>
                      </a:r>
                      <a:r>
                        <a:rPr lang="de-DE" sz="2400" dirty="0" smtClean="0"/>
                        <a:t>           </a:t>
                      </a:r>
                      <a:r>
                        <a:rPr lang="de-DE" sz="2400" b="1" dirty="0" err="1" smtClean="0"/>
                        <a:t>weren‘t</a:t>
                      </a:r>
                      <a:r>
                        <a:rPr lang="de-DE" sz="2400" b="1" dirty="0" smtClean="0"/>
                        <a:t> </a:t>
                      </a:r>
                      <a:r>
                        <a:rPr lang="de-DE" sz="2400" b="1" dirty="0" err="1" smtClean="0"/>
                        <a:t>working</a:t>
                      </a:r>
                      <a:r>
                        <a:rPr lang="de-DE" sz="2400" b="1" dirty="0" smtClean="0"/>
                        <a:t>.</a:t>
                      </a:r>
                      <a:endParaRPr lang="de-DE" sz="2400" dirty="0" smtClean="0"/>
                    </a:p>
                    <a:p>
                      <a:r>
                        <a:rPr lang="de-DE" sz="2400" dirty="0" err="1" smtClean="0"/>
                        <a:t>they</a:t>
                      </a:r>
                      <a:endParaRPr lang="de-DE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?</a:t>
                      </a:r>
                      <a:endParaRPr lang="de-DE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400" b="1" dirty="0" smtClean="0"/>
                        <a:t>Was </a:t>
                      </a:r>
                      <a:r>
                        <a:rPr lang="de-DE" sz="2400" dirty="0" smtClean="0"/>
                        <a:t>he </a:t>
                      </a:r>
                      <a:r>
                        <a:rPr lang="de-DE" sz="2400" b="1" dirty="0" err="1" smtClean="0"/>
                        <a:t>working</a:t>
                      </a:r>
                      <a:r>
                        <a:rPr lang="de-DE" sz="2400" dirty="0" smtClean="0"/>
                        <a:t>?       </a:t>
                      </a:r>
                      <a:r>
                        <a:rPr lang="de-DE" sz="2400" dirty="0" err="1" smtClean="0"/>
                        <a:t>Yes</a:t>
                      </a:r>
                      <a:r>
                        <a:rPr lang="de-DE" sz="2400" dirty="0" smtClean="0"/>
                        <a:t>, he </a:t>
                      </a:r>
                      <a:r>
                        <a:rPr lang="de-DE" sz="2400" b="1" dirty="0" smtClean="0"/>
                        <a:t>was</a:t>
                      </a:r>
                      <a:r>
                        <a:rPr lang="de-DE" sz="2400" dirty="0" smtClean="0"/>
                        <a:t>.          No, he </a:t>
                      </a:r>
                      <a:r>
                        <a:rPr lang="de-DE" sz="2400" b="1" dirty="0" err="1" smtClean="0"/>
                        <a:t>wasn‘t</a:t>
                      </a:r>
                      <a:r>
                        <a:rPr lang="de-DE" sz="2400" dirty="0" smtClean="0"/>
                        <a:t>.</a:t>
                      </a:r>
                    </a:p>
                    <a:p>
                      <a:r>
                        <a:rPr lang="de-DE" sz="2400" b="1" dirty="0" err="1" smtClean="0"/>
                        <a:t>Were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they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b="1" dirty="0" err="1" smtClean="0"/>
                        <a:t>working</a:t>
                      </a:r>
                      <a:r>
                        <a:rPr lang="de-DE" sz="2400" dirty="0" smtClean="0"/>
                        <a:t>?  </a:t>
                      </a:r>
                      <a:r>
                        <a:rPr lang="de-DE" sz="2400" dirty="0" err="1" smtClean="0"/>
                        <a:t>Yes</a:t>
                      </a:r>
                      <a:r>
                        <a:rPr lang="de-DE" sz="2400" dirty="0" smtClean="0"/>
                        <a:t>, </a:t>
                      </a:r>
                      <a:r>
                        <a:rPr lang="de-DE" sz="2400" dirty="0" err="1" smtClean="0"/>
                        <a:t>they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="1" baseline="0" dirty="0" err="1" smtClean="0"/>
                        <a:t>were</a:t>
                      </a:r>
                      <a:r>
                        <a:rPr lang="de-DE" sz="2400" baseline="0" dirty="0" smtClean="0"/>
                        <a:t>.    No, </a:t>
                      </a:r>
                      <a:r>
                        <a:rPr lang="de-DE" sz="2400" baseline="0" dirty="0" err="1" smtClean="0"/>
                        <a:t>they</a:t>
                      </a:r>
                      <a:r>
                        <a:rPr lang="de-DE" sz="2400" baseline="0" dirty="0" smtClean="0"/>
                        <a:t> </a:t>
                      </a:r>
                      <a:r>
                        <a:rPr lang="de-DE" sz="2400" b="1" baseline="0" dirty="0" err="1" smtClean="0"/>
                        <a:t>weren‘t</a:t>
                      </a:r>
                      <a:r>
                        <a:rPr lang="de-DE" sz="2400" baseline="0" dirty="0" smtClean="0"/>
                        <a:t>.</a:t>
                      </a:r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57200" y="5536934"/>
            <a:ext cx="82296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past</a:t>
            </a:r>
            <a:r>
              <a:rPr lang="de-DE" sz="2400" dirty="0" smtClean="0"/>
              <a:t> </a:t>
            </a:r>
            <a:r>
              <a:rPr lang="de-DE" sz="2400" dirty="0" err="1" smtClean="0"/>
              <a:t>continuous</a:t>
            </a:r>
            <a:r>
              <a:rPr lang="de-DE" sz="2400" dirty="0" smtClean="0"/>
              <a:t> to </a:t>
            </a:r>
            <a:r>
              <a:rPr lang="de-DE" sz="2400" dirty="0" err="1" smtClean="0"/>
              <a:t>describe</a:t>
            </a:r>
            <a:r>
              <a:rPr lang="de-DE" sz="2400" dirty="0" smtClean="0"/>
              <a:t> an </a:t>
            </a:r>
            <a:r>
              <a:rPr lang="de-DE" sz="2400" b="1" dirty="0" err="1" smtClean="0"/>
              <a:t>action</a:t>
            </a:r>
            <a:r>
              <a:rPr lang="de-DE" sz="2400" b="1" dirty="0" smtClean="0"/>
              <a:t> in </a:t>
            </a:r>
            <a:r>
              <a:rPr lang="de-DE" sz="2400" b="1" dirty="0" err="1" smtClean="0"/>
              <a:t>progress</a:t>
            </a:r>
            <a:r>
              <a:rPr lang="de-DE" sz="2400" b="1" dirty="0" smtClean="0"/>
              <a:t> </a:t>
            </a:r>
            <a:r>
              <a:rPr lang="de-DE" sz="2400" dirty="0" smtClean="0"/>
              <a:t>at a </a:t>
            </a:r>
            <a:r>
              <a:rPr lang="de-DE" sz="2400" i="1" dirty="0" err="1" smtClean="0"/>
              <a:t>specific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moment</a:t>
            </a:r>
            <a:r>
              <a:rPr lang="de-DE" sz="2400" i="1" dirty="0" smtClean="0"/>
              <a:t> in </a:t>
            </a:r>
            <a:r>
              <a:rPr lang="de-DE" sz="2400" i="1" dirty="0" err="1" smtClean="0"/>
              <a:t>the</a:t>
            </a:r>
            <a:r>
              <a:rPr lang="de-DE" sz="2400" i="1" dirty="0" smtClean="0"/>
              <a:t> </a:t>
            </a:r>
            <a:r>
              <a:rPr lang="de-DE" sz="2400" i="1" dirty="0" err="1" smtClean="0"/>
              <a:t>past</a:t>
            </a:r>
            <a:r>
              <a:rPr lang="de-DE" sz="2400" dirty="0" smtClean="0"/>
              <a:t>.</a:t>
            </a:r>
            <a:endParaRPr lang="de-DE" sz="24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/>
          </a:p>
        </p:txBody>
      </p:sp>
      <p:pic>
        <p:nvPicPr>
          <p:cNvPr id="8" name="Bild 7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continuous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. </a:t>
            </a:r>
            <a:r>
              <a:rPr lang="de-DE" dirty="0" err="1" smtClean="0"/>
              <a:t>What‘s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rule</a:t>
            </a:r>
            <a:r>
              <a:rPr lang="de-DE" dirty="0" smtClean="0"/>
              <a:t>?</a:t>
            </a:r>
          </a:p>
          <a:p>
            <a:pPr lvl="1"/>
            <a:r>
              <a:rPr lang="de-DE" u="sng" dirty="0" err="1" smtClean="0"/>
              <a:t>When</a:t>
            </a:r>
            <a:r>
              <a:rPr lang="de-DE" u="sng" dirty="0" smtClean="0"/>
              <a:t> </a:t>
            </a:r>
            <a:r>
              <a:rPr lang="de-DE" dirty="0" smtClean="0"/>
              <a:t>I </a:t>
            </a:r>
            <a:r>
              <a:rPr lang="de-DE" b="1" dirty="0" err="1" smtClean="0"/>
              <a:t>took</a:t>
            </a:r>
            <a:r>
              <a:rPr lang="de-DE" b="1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photo</a:t>
            </a:r>
            <a:r>
              <a:rPr lang="de-DE" dirty="0" smtClean="0"/>
              <a:t>,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b="1" dirty="0" err="1" smtClean="0"/>
              <a:t>were</a:t>
            </a:r>
            <a:r>
              <a:rPr lang="de-DE" b="1" dirty="0" smtClean="0"/>
              <a:t> </a:t>
            </a:r>
            <a:r>
              <a:rPr lang="de-DE" b="1" dirty="0" err="1" smtClean="0"/>
              <a:t>writing</a:t>
            </a:r>
            <a:r>
              <a:rPr lang="de-DE" b="1" dirty="0" smtClean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song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I </a:t>
            </a:r>
            <a:r>
              <a:rPr lang="de-DE" b="1" dirty="0" smtClean="0"/>
              <a:t>was </a:t>
            </a:r>
            <a:r>
              <a:rPr lang="de-DE" b="1" dirty="0" err="1" smtClean="0"/>
              <a:t>sitting</a:t>
            </a:r>
            <a:r>
              <a:rPr lang="de-DE" b="1" dirty="0" smtClean="0"/>
              <a:t> </a:t>
            </a:r>
            <a:r>
              <a:rPr lang="de-DE" dirty="0" smtClean="0"/>
              <a:t>at 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u="sng" dirty="0" err="1" smtClean="0"/>
              <a:t>when</a:t>
            </a:r>
            <a:r>
              <a:rPr lang="de-DE" u="sng" dirty="0" smtClean="0"/>
              <a:t> </a:t>
            </a:r>
            <a:r>
              <a:rPr lang="de-DE" dirty="0" smtClean="0"/>
              <a:t>I </a:t>
            </a:r>
            <a:r>
              <a:rPr lang="de-DE" b="1" dirty="0" err="1" smtClean="0"/>
              <a:t>saw</a:t>
            </a:r>
            <a:r>
              <a:rPr lang="de-DE" b="1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news</a:t>
            </a:r>
            <a:r>
              <a:rPr lang="de-DE" dirty="0" smtClean="0"/>
              <a:t> on TV.</a:t>
            </a:r>
          </a:p>
          <a:p>
            <a:pPr lvl="1"/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b="1" dirty="0" err="1" smtClean="0"/>
              <a:t>were</a:t>
            </a:r>
            <a:r>
              <a:rPr lang="de-DE" b="1" dirty="0" smtClean="0"/>
              <a:t> </a:t>
            </a:r>
            <a:r>
              <a:rPr lang="de-DE" b="1" dirty="0" err="1" smtClean="0"/>
              <a:t>waiting</a:t>
            </a:r>
            <a:r>
              <a:rPr lang="de-DE" b="1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u="sng" dirty="0" err="1" smtClean="0"/>
              <a:t>when</a:t>
            </a:r>
            <a:r>
              <a:rPr lang="de-DE" u="sng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b="1" dirty="0" err="1" smtClean="0"/>
              <a:t>arrived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I </a:t>
            </a:r>
            <a:r>
              <a:rPr lang="de-DE" b="1" dirty="0" smtClean="0"/>
              <a:t>was </a:t>
            </a:r>
            <a:r>
              <a:rPr lang="de-DE" b="1" dirty="0" err="1" smtClean="0"/>
              <a:t>driving</a:t>
            </a:r>
            <a:r>
              <a:rPr lang="de-DE" b="1" dirty="0" smtClean="0"/>
              <a:t> </a:t>
            </a:r>
            <a:r>
              <a:rPr lang="de-DE" u="sng" dirty="0" err="1" smtClean="0"/>
              <a:t>when</a:t>
            </a:r>
            <a:r>
              <a:rPr lang="de-DE" u="sng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b="1" dirty="0" err="1" smtClean="0"/>
              <a:t>phoned</a:t>
            </a:r>
            <a:r>
              <a:rPr lang="de-DE" b="1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Past tenses</a:t>
            </a:r>
            <a:endParaRPr lang="de-DE" dirty="0"/>
          </a:p>
        </p:txBody>
      </p:sp>
      <p:pic>
        <p:nvPicPr>
          <p:cNvPr id="7" name="Bild 6" descr="hfwbern_logo1_c_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168" y="271780"/>
            <a:ext cx="1121664" cy="47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Macintosh PowerPoint</Application>
  <PresentationFormat>Bildschirmpräsentation (4:3)</PresentationFormat>
  <Paragraphs>167</Paragraphs>
  <Slides>12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Office-Design</vt:lpstr>
      <vt:lpstr>PowerPoint-Präsentation</vt:lpstr>
      <vt:lpstr>Repetition: Present simple &amp; continuous</vt:lpstr>
      <vt:lpstr>Revision:  Present simple &amp; continuous</vt:lpstr>
      <vt:lpstr>The past simple</vt:lpstr>
      <vt:lpstr>The past simple (2) </vt:lpstr>
      <vt:lpstr>The past simple (3) – irregular verbs</vt:lpstr>
      <vt:lpstr>PowerPoint-Präsentation</vt:lpstr>
      <vt:lpstr>The past continuous</vt:lpstr>
      <vt:lpstr>Past simple or past continuous?</vt:lpstr>
      <vt:lpstr>Past simple or past continuous?</vt:lpstr>
      <vt:lpstr>Summary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Philipp Brunner</cp:lastModifiedBy>
  <cp:revision>27</cp:revision>
  <cp:lastPrinted>2015-05-12T06:31:42Z</cp:lastPrinted>
  <dcterms:created xsi:type="dcterms:W3CDTF">2014-12-12T07:25:03Z</dcterms:created>
  <dcterms:modified xsi:type="dcterms:W3CDTF">2017-03-23T13:24:26Z</dcterms:modified>
</cp:coreProperties>
</file>