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9" r:id="rId19"/>
    <p:sldId id="285" r:id="rId20"/>
    <p:sldId id="282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>
      <p:cViewPr varScale="1">
        <p:scale>
          <a:sx n="101" d="100"/>
          <a:sy n="101" d="100"/>
        </p:scale>
        <p:origin x="142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03640-B4BF-8A49-A0C7-971F2B7CF937}" type="datetimeFigureOut">
              <a:rPr lang="de-DE" smtClean="0"/>
              <a:pPr/>
              <a:t>23.03.17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6023D-7299-1842-BC7D-CB66EEFC46E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20265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55612-BF82-0A42-92BF-C132FD87B4F0}" type="datetimeFigureOut">
              <a:rPr lang="de-DE" smtClean="0"/>
              <a:pPr/>
              <a:t>23.03.17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87C86-DCF4-3E4C-A39D-8C8186872C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28513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87C86-DCF4-3E4C-A39D-8C8186872CB7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86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26C0-A6F2-2442-BA83-B579E1245795}" type="datetime1">
              <a:rPr lang="de-CH" smtClean="0"/>
              <a:t>23.03.17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English Basics: adjectives, adverbs, comparison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E799-09BD-43F4-9AD9-5989B75C115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55121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B1EED-B53A-A549-80A1-E9861ABF38E0}" type="datetime1">
              <a:rPr lang="de-CH" smtClean="0"/>
              <a:t>23.03.17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English Basics: adjectives, adverbs, comparison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E799-09BD-43F4-9AD9-5989B75C115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70866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482E-ED97-0D40-8035-209379C0F337}" type="datetime1">
              <a:rPr lang="de-CH" smtClean="0"/>
              <a:t>23.03.17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English Basics: adjectives, adverbs, comparison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E799-09BD-43F4-9AD9-5989B75C115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9748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DD95-4B95-4440-9CD7-1628985D8975}" type="datetime1">
              <a:rPr lang="de-CH" smtClean="0"/>
              <a:t>23.03.17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English Basics: adjectives, adverbs, comparison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E799-09BD-43F4-9AD9-5989B75C115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2483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6622-A9E7-C944-8F47-6A9653D31FC2}" type="datetime1">
              <a:rPr lang="de-CH" smtClean="0"/>
              <a:t>23.03.17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English Basics: adjectives, adverbs, comparison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E799-09BD-43F4-9AD9-5989B75C115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59549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0D73-83C9-154B-9984-D63119D35A46}" type="datetime1">
              <a:rPr lang="de-CH" smtClean="0"/>
              <a:t>23.03.17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English Basics: adjectives, adverbs, comparison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E799-09BD-43F4-9AD9-5989B75C115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3708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4854D-F691-F04E-97B4-7941436D7896}" type="datetime1">
              <a:rPr lang="de-CH" smtClean="0"/>
              <a:t>23.03.17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English Basics: adjectives, adverbs, comparison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E799-09BD-43F4-9AD9-5989B75C115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955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F39CD-05F2-8D44-9BD5-557C732A8873}" type="datetime1">
              <a:rPr lang="de-CH" smtClean="0"/>
              <a:t>23.03.17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English Basics: adjectives, adverbs, comparison</a:t>
            </a: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E799-09BD-43F4-9AD9-5989B75C115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099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A005-B1A5-004B-A624-9550A94D3264}" type="datetime1">
              <a:rPr lang="de-CH" smtClean="0"/>
              <a:t>23.03.17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English Basics: adjectives, adverbs, comparison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E799-09BD-43F4-9AD9-5989B75C115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84356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7FDA-58CB-324F-B908-D9EE66074F01}" type="datetime1">
              <a:rPr lang="de-CH" smtClean="0"/>
              <a:t>23.03.17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English Basics: adjectives, adverbs, comparison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E799-09BD-43F4-9AD9-5989B75C115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30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5A91-529D-9A49-B0CB-1312F383C917}" type="datetime1">
              <a:rPr lang="de-CH" smtClean="0"/>
              <a:t>23.03.17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English Basics: adjectives, adverbs, comparison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E799-09BD-43F4-9AD9-5989B75C115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0136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74DA0-38CC-E84D-94EE-184052B9B595}" type="datetime1">
              <a:rPr lang="de-CH" smtClean="0"/>
              <a:t>23.03.17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English Basics: adjectives, adverbs, comparison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8E799-09BD-43F4-9AD9-5989B75C115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8222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altLang="de-DE" b="1" dirty="0" smtClean="0"/>
              <a:t>Grundlagen Englisch</a:t>
            </a:r>
            <a:br>
              <a:rPr lang="de-DE" altLang="de-DE" b="1" dirty="0" smtClean="0"/>
            </a:br>
            <a:r>
              <a:rPr lang="de-DE" altLang="de-DE" b="1" dirty="0" smtClean="0"/>
              <a:t/>
            </a:r>
            <a:br>
              <a:rPr lang="de-DE" altLang="de-DE" b="1" dirty="0" smtClean="0"/>
            </a:br>
            <a:r>
              <a:rPr lang="de-DE" altLang="de-DE" b="1" i="1" dirty="0" smtClean="0"/>
              <a:t>- </a:t>
            </a:r>
            <a:r>
              <a:rPr lang="de-DE" altLang="de-DE" b="1" i="1" dirty="0" err="1" smtClean="0"/>
              <a:t>adjectives</a:t>
            </a:r>
            <a:r>
              <a:rPr lang="de-DE" altLang="de-DE" b="1" i="1" dirty="0" smtClean="0"/>
              <a:t> and </a:t>
            </a:r>
            <a:r>
              <a:rPr lang="de-DE" altLang="de-DE" b="1" i="1" dirty="0" err="1" smtClean="0"/>
              <a:t>adverbs</a:t>
            </a:r>
            <a:r>
              <a:rPr lang="de-DE" altLang="de-DE" b="1" i="1" dirty="0" smtClean="0"/>
              <a:t/>
            </a:r>
            <a:br>
              <a:rPr lang="de-DE" altLang="de-DE" b="1" i="1" dirty="0" smtClean="0"/>
            </a:br>
            <a:r>
              <a:rPr lang="de-DE" altLang="de-DE" b="1" i="1" dirty="0" smtClean="0"/>
              <a:t>- </a:t>
            </a:r>
            <a:r>
              <a:rPr lang="de-DE" altLang="de-DE" b="1" i="1" dirty="0" err="1" smtClean="0"/>
              <a:t>comparison</a:t>
            </a:r>
            <a:r>
              <a:rPr lang="de-DE" altLang="de-DE" b="1" i="1" dirty="0" smtClean="0"/>
              <a:t/>
            </a:r>
            <a:br>
              <a:rPr lang="de-DE" altLang="de-DE" b="1" i="1" dirty="0" smtClean="0"/>
            </a:br>
            <a:endParaRPr lang="de-CH" b="1" i="1" dirty="0"/>
          </a:p>
        </p:txBody>
      </p:sp>
      <p:pic>
        <p:nvPicPr>
          <p:cNvPr id="4" name="Bild 3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328" y="217700"/>
            <a:ext cx="1121664" cy="472440"/>
          </a:xfrm>
          <a:prstGeom prst="rect">
            <a:avLst/>
          </a:prstGeom>
        </p:spPr>
      </p:pic>
      <p:sp>
        <p:nvSpPr>
          <p:cNvPr id="7" name="Untertitel 2"/>
          <p:cNvSpPr txBox="1">
            <a:spLocks noGrp="1"/>
          </p:cNvSpPr>
          <p:nvPr>
            <p:ph type="subTitle" idx="1"/>
          </p:nvPr>
        </p:nvSpPr>
        <p:spPr>
          <a:xfrm>
            <a:off x="1371600" y="4988768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HFW Bern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Philipp Brunner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5213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Adjectives</a:t>
            </a:r>
            <a:r>
              <a:rPr lang="de-CH" dirty="0" smtClean="0"/>
              <a:t> &amp; </a:t>
            </a:r>
            <a:r>
              <a:rPr lang="de-CH" b="1" dirty="0" smtClean="0"/>
              <a:t>Adverbs</a:t>
            </a:r>
            <a:r>
              <a:rPr lang="de-CH" dirty="0" smtClean="0"/>
              <a:t> (2)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sz="3600" b="1" dirty="0" smtClean="0"/>
              <a:t>Work on</a:t>
            </a:r>
          </a:p>
          <a:p>
            <a:r>
              <a:rPr lang="de-CH" sz="3600" dirty="0" err="1" smtClean="0"/>
              <a:t>Grammar</a:t>
            </a:r>
            <a:r>
              <a:rPr lang="de-CH" sz="3600" dirty="0" smtClean="0"/>
              <a:t> </a:t>
            </a:r>
            <a:r>
              <a:rPr lang="de-CH" sz="3600" dirty="0"/>
              <a:t>Book Unit 48, 104-</a:t>
            </a:r>
            <a:r>
              <a:rPr lang="de-CH" sz="3600" dirty="0" smtClean="0"/>
              <a:t>105</a:t>
            </a:r>
          </a:p>
          <a:p>
            <a:r>
              <a:rPr lang="de-CH" sz="3600" dirty="0" smtClean="0"/>
              <a:t>Murphy </a:t>
            </a:r>
            <a:r>
              <a:rPr lang="de-CH" sz="3600" dirty="0" err="1" smtClean="0"/>
              <a:t>C</a:t>
            </a:r>
            <a:r>
              <a:rPr lang="de-CH" sz="3600" dirty="0" err="1" smtClean="0"/>
              <a:t>opies</a:t>
            </a:r>
            <a:endParaRPr lang="de-CH" sz="3600" dirty="0" smtClean="0"/>
          </a:p>
          <a:p>
            <a:endParaRPr lang="de-CH" sz="3600" dirty="0"/>
          </a:p>
          <a:p>
            <a:pPr marL="0" indent="0">
              <a:buNone/>
            </a:pPr>
            <a:r>
              <a:rPr lang="de-CH" sz="3600" dirty="0" smtClean="0">
                <a:sym typeface="Wingdings" panose="05000000000000000000" pitchFamily="2" charset="2"/>
              </a:rPr>
              <a:t>15-20 </a:t>
            </a:r>
            <a:r>
              <a:rPr lang="de-CH" sz="3600" dirty="0" err="1" smtClean="0">
                <a:sym typeface="Wingdings" panose="05000000000000000000" pitchFamily="2" charset="2"/>
              </a:rPr>
              <a:t>minutes</a:t>
            </a:r>
            <a:endParaRPr lang="de-CH" sz="3600" dirty="0" smtClean="0"/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E799-09BD-43F4-9AD9-5989B75C115A}" type="slidenum">
              <a:rPr lang="de-CH" smtClean="0"/>
              <a:pPr/>
              <a:t>10</a:t>
            </a:fld>
            <a:endParaRPr lang="de-CH"/>
          </a:p>
        </p:txBody>
      </p:sp>
      <p:pic>
        <p:nvPicPr>
          <p:cNvPr id="5" name="Bild 4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328" y="217700"/>
            <a:ext cx="1121664" cy="472440"/>
          </a:xfrm>
          <a:prstGeom prst="rect">
            <a:avLst/>
          </a:prstGeom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English Basics: adjectives, adverbs, comparison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39853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Adjectives</a:t>
            </a:r>
            <a:r>
              <a:rPr lang="de-CH" dirty="0" smtClean="0"/>
              <a:t>: </a:t>
            </a:r>
            <a:r>
              <a:rPr lang="de-CH" b="1" dirty="0" err="1" smtClean="0"/>
              <a:t>comparative</a:t>
            </a:r>
            <a:endParaRPr lang="de-CH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CH" dirty="0" smtClean="0"/>
              <a:t>-  </a:t>
            </a:r>
            <a:r>
              <a:rPr lang="de-CH" b="1" dirty="0" smtClean="0"/>
              <a:t>1 </a:t>
            </a:r>
            <a:r>
              <a:rPr lang="de-CH" b="1" dirty="0" err="1" smtClean="0"/>
              <a:t>syllable</a:t>
            </a:r>
            <a:r>
              <a:rPr lang="de-CH" dirty="0" smtClean="0"/>
              <a:t>:</a:t>
            </a:r>
          </a:p>
          <a:p>
            <a:pPr marL="0" indent="0">
              <a:buNone/>
            </a:pPr>
            <a:r>
              <a:rPr lang="de-CH" dirty="0"/>
              <a:t>	</a:t>
            </a:r>
            <a:r>
              <a:rPr lang="de-CH" dirty="0" err="1" smtClean="0"/>
              <a:t>old</a:t>
            </a:r>
            <a:r>
              <a:rPr lang="de-CH" dirty="0" smtClean="0"/>
              <a:t>		</a:t>
            </a:r>
            <a:r>
              <a:rPr lang="de-CH" dirty="0" smtClean="0">
                <a:sym typeface="Wingdings" panose="05000000000000000000" pitchFamily="2" charset="2"/>
              </a:rPr>
              <a:t>	</a:t>
            </a:r>
            <a:r>
              <a:rPr lang="de-CH" dirty="0" err="1" smtClean="0">
                <a:sym typeface="Wingdings" panose="05000000000000000000" pitchFamily="2" charset="2"/>
              </a:rPr>
              <a:t>old</a:t>
            </a:r>
            <a:r>
              <a:rPr lang="de-CH" dirty="0" smtClean="0">
                <a:sym typeface="Wingdings" panose="05000000000000000000" pitchFamily="2" charset="2"/>
              </a:rPr>
              <a:t>-</a:t>
            </a:r>
            <a:r>
              <a:rPr lang="de-CH" b="1" dirty="0" smtClean="0">
                <a:sym typeface="Wingdings" panose="05000000000000000000" pitchFamily="2" charset="2"/>
              </a:rPr>
              <a:t>er</a:t>
            </a:r>
            <a:endParaRPr lang="de-CH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CH" dirty="0">
                <a:sym typeface="Wingdings" panose="05000000000000000000" pitchFamily="2" charset="2"/>
              </a:rPr>
              <a:t>	</a:t>
            </a:r>
            <a:r>
              <a:rPr lang="de-CH" dirty="0" err="1" smtClean="0">
                <a:sym typeface="Wingdings" panose="05000000000000000000" pitchFamily="2" charset="2"/>
              </a:rPr>
              <a:t>nice</a:t>
            </a:r>
            <a:r>
              <a:rPr lang="de-CH" dirty="0" smtClean="0">
                <a:sym typeface="Wingdings" panose="05000000000000000000" pitchFamily="2" charset="2"/>
              </a:rPr>
              <a:t>		 	</a:t>
            </a:r>
            <a:r>
              <a:rPr lang="de-CH" dirty="0" err="1" smtClean="0">
                <a:sym typeface="Wingdings" panose="05000000000000000000" pitchFamily="2" charset="2"/>
              </a:rPr>
              <a:t>nic</a:t>
            </a:r>
            <a:r>
              <a:rPr lang="de-CH" dirty="0" smtClean="0">
                <a:sym typeface="Wingdings" panose="05000000000000000000" pitchFamily="2" charset="2"/>
              </a:rPr>
              <a:t>-</a:t>
            </a:r>
            <a:r>
              <a:rPr lang="de-CH" b="1" dirty="0" smtClean="0">
                <a:sym typeface="Wingdings" panose="05000000000000000000" pitchFamily="2" charset="2"/>
              </a:rPr>
              <a:t>er</a:t>
            </a:r>
            <a:endParaRPr lang="de-CH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CH" dirty="0">
                <a:sym typeface="Wingdings" panose="05000000000000000000" pitchFamily="2" charset="2"/>
              </a:rPr>
              <a:t>	</a:t>
            </a:r>
            <a:r>
              <a:rPr lang="de-CH" dirty="0" err="1" smtClean="0">
                <a:sym typeface="Wingdings" panose="05000000000000000000" pitchFamily="2" charset="2"/>
              </a:rPr>
              <a:t>big</a:t>
            </a:r>
            <a:r>
              <a:rPr lang="de-CH" dirty="0" smtClean="0">
                <a:sym typeface="Wingdings" panose="05000000000000000000" pitchFamily="2" charset="2"/>
              </a:rPr>
              <a:t>			</a:t>
            </a:r>
            <a:r>
              <a:rPr lang="de-CH" dirty="0" err="1" smtClean="0">
                <a:sym typeface="Wingdings" panose="05000000000000000000" pitchFamily="2" charset="2"/>
              </a:rPr>
              <a:t>big</a:t>
            </a:r>
            <a:r>
              <a:rPr lang="de-CH" dirty="0" smtClean="0">
                <a:sym typeface="Wingdings" panose="05000000000000000000" pitchFamily="2" charset="2"/>
              </a:rPr>
              <a:t>-</a:t>
            </a:r>
            <a:r>
              <a:rPr lang="de-CH" b="1" dirty="0" smtClean="0">
                <a:sym typeface="Wingdings" panose="05000000000000000000" pitchFamily="2" charset="2"/>
              </a:rPr>
              <a:t>g</a:t>
            </a:r>
            <a:r>
              <a:rPr lang="de-CH" dirty="0" smtClean="0">
                <a:sym typeface="Wingdings" panose="05000000000000000000" pitchFamily="2" charset="2"/>
              </a:rPr>
              <a:t>-</a:t>
            </a:r>
            <a:r>
              <a:rPr lang="de-CH" b="1" dirty="0" smtClean="0">
                <a:sym typeface="Wingdings" panose="05000000000000000000" pitchFamily="2" charset="2"/>
              </a:rPr>
              <a:t>er	</a:t>
            </a:r>
            <a:r>
              <a:rPr lang="de-CH" dirty="0" smtClean="0">
                <a:sym typeface="Wingdings" panose="05000000000000000000" pitchFamily="2" charset="2"/>
              </a:rPr>
              <a:t>(Appendix 5)</a:t>
            </a:r>
          </a:p>
          <a:p>
            <a:pPr marL="0" indent="0">
              <a:buNone/>
            </a:pPr>
            <a:endParaRPr lang="de-CH" dirty="0"/>
          </a:p>
          <a:p>
            <a:pPr>
              <a:buFontTx/>
              <a:buChar char="-"/>
            </a:pPr>
            <a:r>
              <a:rPr lang="de-CH" b="1" dirty="0" smtClean="0"/>
              <a:t>2 </a:t>
            </a:r>
            <a:r>
              <a:rPr lang="de-CH" b="1" dirty="0" err="1" smtClean="0"/>
              <a:t>syllables</a:t>
            </a:r>
            <a:r>
              <a:rPr lang="de-CH" b="1" dirty="0" smtClean="0"/>
              <a:t>:</a:t>
            </a:r>
          </a:p>
          <a:p>
            <a:pPr marL="0" indent="0">
              <a:buNone/>
            </a:pPr>
            <a:r>
              <a:rPr lang="de-CH" b="1" dirty="0" smtClean="0"/>
              <a:t>	</a:t>
            </a:r>
            <a:r>
              <a:rPr lang="de-CH" dirty="0" smtClean="0"/>
              <a:t>easy		</a:t>
            </a:r>
            <a:r>
              <a:rPr lang="de-CH" dirty="0" smtClean="0">
                <a:sym typeface="Wingdings" panose="05000000000000000000" pitchFamily="2" charset="2"/>
              </a:rPr>
              <a:t>	</a:t>
            </a:r>
            <a:r>
              <a:rPr lang="de-CH" dirty="0" err="1" smtClean="0">
                <a:sym typeface="Wingdings" panose="05000000000000000000" pitchFamily="2" charset="2"/>
              </a:rPr>
              <a:t>eas</a:t>
            </a:r>
            <a:r>
              <a:rPr lang="de-CH" dirty="0" smtClean="0">
                <a:sym typeface="Wingdings" panose="05000000000000000000" pitchFamily="2" charset="2"/>
              </a:rPr>
              <a:t>-</a:t>
            </a:r>
            <a:r>
              <a:rPr lang="de-CH" b="1" dirty="0" smtClean="0">
                <a:sym typeface="Wingdings" panose="05000000000000000000" pitchFamily="2" charset="2"/>
              </a:rPr>
              <a:t>i</a:t>
            </a:r>
            <a:r>
              <a:rPr lang="de-CH" dirty="0" smtClean="0">
                <a:sym typeface="Wingdings" panose="05000000000000000000" pitchFamily="2" charset="2"/>
              </a:rPr>
              <a:t>-</a:t>
            </a:r>
            <a:r>
              <a:rPr lang="de-CH" b="1" dirty="0" smtClean="0">
                <a:sym typeface="Wingdings" panose="05000000000000000000" pitchFamily="2" charset="2"/>
              </a:rPr>
              <a:t>er	</a:t>
            </a:r>
          </a:p>
          <a:p>
            <a:pPr marL="0" indent="0">
              <a:buNone/>
            </a:pPr>
            <a:r>
              <a:rPr lang="de-CH" b="1" dirty="0">
                <a:sym typeface="Wingdings" panose="05000000000000000000" pitchFamily="2" charset="2"/>
              </a:rPr>
              <a:t>	</a:t>
            </a:r>
            <a:r>
              <a:rPr lang="de-CH" dirty="0" smtClean="0">
                <a:sym typeface="Wingdings" panose="05000000000000000000" pitchFamily="2" charset="2"/>
              </a:rPr>
              <a:t>heavy		</a:t>
            </a:r>
            <a:r>
              <a:rPr lang="de-CH" dirty="0" err="1" smtClean="0">
                <a:sym typeface="Wingdings" panose="05000000000000000000" pitchFamily="2" charset="2"/>
              </a:rPr>
              <a:t>heav</a:t>
            </a:r>
            <a:r>
              <a:rPr lang="de-CH" dirty="0" smtClean="0">
                <a:sym typeface="Wingdings" panose="05000000000000000000" pitchFamily="2" charset="2"/>
              </a:rPr>
              <a:t>-</a:t>
            </a:r>
            <a:r>
              <a:rPr lang="de-CH" b="1" dirty="0" smtClean="0">
                <a:sym typeface="Wingdings" panose="05000000000000000000" pitchFamily="2" charset="2"/>
              </a:rPr>
              <a:t>i</a:t>
            </a:r>
            <a:r>
              <a:rPr lang="de-CH" dirty="0" smtClean="0">
                <a:sym typeface="Wingdings" panose="05000000000000000000" pitchFamily="2" charset="2"/>
              </a:rPr>
              <a:t>-</a:t>
            </a:r>
            <a:r>
              <a:rPr lang="de-CH" b="1" dirty="0" smtClean="0">
                <a:sym typeface="Wingdings" panose="05000000000000000000" pitchFamily="2" charset="2"/>
              </a:rPr>
              <a:t>er</a:t>
            </a:r>
            <a:endParaRPr lang="de-CH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A29B-A80A-4B8E-82F9-9A4FCD9796D8}" type="slidenum">
              <a:rPr lang="de-CH" smtClean="0"/>
              <a:pPr/>
              <a:t>11</a:t>
            </a:fld>
            <a:endParaRPr lang="de-CH"/>
          </a:p>
        </p:txBody>
      </p:sp>
      <p:pic>
        <p:nvPicPr>
          <p:cNvPr id="5" name="Bild 4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328" y="217700"/>
            <a:ext cx="1121664" cy="472440"/>
          </a:xfrm>
          <a:prstGeom prst="rect">
            <a:avLst/>
          </a:prstGeom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English Basics: adjectives, adverbs, comparison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8791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Adjectives</a:t>
            </a:r>
            <a:r>
              <a:rPr lang="de-CH" dirty="0" smtClean="0"/>
              <a:t>: </a:t>
            </a:r>
            <a:r>
              <a:rPr lang="de-CH" b="1" dirty="0" err="1" smtClean="0"/>
              <a:t>comparative</a:t>
            </a:r>
            <a:r>
              <a:rPr lang="de-CH" b="1" dirty="0" smtClean="0"/>
              <a:t> </a:t>
            </a:r>
            <a:r>
              <a:rPr lang="de-CH" dirty="0" smtClean="0"/>
              <a:t>(2)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comparative</a:t>
            </a:r>
            <a:r>
              <a:rPr lang="de-CH" dirty="0" smtClean="0"/>
              <a:t> form in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following</a:t>
            </a:r>
            <a:r>
              <a:rPr lang="de-CH" dirty="0" smtClean="0"/>
              <a:t> </a:t>
            </a:r>
            <a:r>
              <a:rPr lang="de-CH" dirty="0" err="1" smtClean="0"/>
              <a:t>ways</a:t>
            </a:r>
            <a:r>
              <a:rPr lang="de-CH" dirty="0" smtClean="0"/>
              <a:t>:</a:t>
            </a:r>
          </a:p>
          <a:p>
            <a:pPr lvl="1"/>
            <a:r>
              <a:rPr lang="de-CH" dirty="0" smtClean="0"/>
              <a:t>I </a:t>
            </a:r>
            <a:r>
              <a:rPr lang="de-CH" dirty="0" err="1" smtClean="0"/>
              <a:t>want</a:t>
            </a:r>
            <a:r>
              <a:rPr lang="de-CH" dirty="0" smtClean="0"/>
              <a:t> a </a:t>
            </a:r>
            <a:r>
              <a:rPr lang="de-CH" b="1" dirty="0" err="1" smtClean="0"/>
              <a:t>bigger</a:t>
            </a:r>
            <a:r>
              <a:rPr lang="de-CH" dirty="0" smtClean="0"/>
              <a:t> TV </a:t>
            </a:r>
            <a:r>
              <a:rPr lang="de-CH" dirty="0" err="1" smtClean="0"/>
              <a:t>screen</a:t>
            </a:r>
            <a:r>
              <a:rPr lang="de-CH" dirty="0" smtClean="0"/>
              <a:t>.</a:t>
            </a:r>
          </a:p>
          <a:p>
            <a:pPr lvl="1"/>
            <a:r>
              <a:rPr lang="de-CH" dirty="0" err="1" smtClean="0"/>
              <a:t>It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b="1" dirty="0" err="1" smtClean="0"/>
              <a:t>cheaper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go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bike.</a:t>
            </a:r>
          </a:p>
          <a:p>
            <a:pPr lvl="1"/>
            <a:r>
              <a:rPr lang="de-CH" dirty="0" err="1" smtClean="0"/>
              <a:t>Don’t</a:t>
            </a:r>
            <a:r>
              <a:rPr lang="de-CH" dirty="0" smtClean="0"/>
              <a:t> </a:t>
            </a:r>
            <a:r>
              <a:rPr lang="de-CH" dirty="0" err="1" smtClean="0"/>
              <a:t>take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bus</a:t>
            </a:r>
            <a:r>
              <a:rPr lang="de-CH" dirty="0" smtClean="0"/>
              <a:t> </a:t>
            </a:r>
            <a:r>
              <a:rPr lang="de-CH" dirty="0" smtClean="0"/>
              <a:t>in </a:t>
            </a:r>
            <a:r>
              <a:rPr lang="de-CH" dirty="0" err="1" smtClean="0"/>
              <a:t>Lisbon</a:t>
            </a:r>
            <a:r>
              <a:rPr lang="de-CH" dirty="0" smtClean="0"/>
              <a:t>. </a:t>
            </a:r>
            <a:r>
              <a:rPr lang="de-CH" dirty="0" err="1" smtClean="0"/>
              <a:t>It’s</a:t>
            </a:r>
            <a:r>
              <a:rPr lang="de-CH" dirty="0" smtClean="0"/>
              <a:t> </a:t>
            </a:r>
            <a:r>
              <a:rPr lang="de-CH" b="1" dirty="0" err="1" smtClean="0"/>
              <a:t>faster</a:t>
            </a:r>
            <a:r>
              <a:rPr lang="de-CH" b="1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take</a:t>
            </a:r>
            <a:r>
              <a:rPr lang="de-CH" dirty="0" smtClean="0"/>
              <a:t> </a:t>
            </a:r>
            <a:r>
              <a:rPr lang="de-CH" dirty="0" smtClean="0"/>
              <a:t>a </a:t>
            </a:r>
            <a:r>
              <a:rPr lang="de-CH" dirty="0" err="1" smtClean="0"/>
              <a:t>taxi</a:t>
            </a:r>
            <a:r>
              <a:rPr lang="de-CH" dirty="0" smtClean="0"/>
              <a:t>.</a:t>
            </a:r>
            <a:endParaRPr lang="de-CH" dirty="0" smtClean="0"/>
          </a:p>
          <a:p>
            <a:pPr lvl="1"/>
            <a:r>
              <a:rPr lang="de-CH" dirty="0" smtClean="0"/>
              <a:t>etc.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A29B-A80A-4B8E-82F9-9A4FCD9796D8}" type="slidenum">
              <a:rPr lang="de-CH" smtClean="0"/>
              <a:pPr/>
              <a:t>12</a:t>
            </a:fld>
            <a:endParaRPr lang="de-CH"/>
          </a:p>
        </p:txBody>
      </p:sp>
      <p:pic>
        <p:nvPicPr>
          <p:cNvPr id="5" name="Bild 4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328" y="217700"/>
            <a:ext cx="1121664" cy="472440"/>
          </a:xfrm>
          <a:prstGeom prst="rect">
            <a:avLst/>
          </a:prstGeom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English Basics: adjectives, adverbs, comparison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8858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Adjectives</a:t>
            </a:r>
            <a:r>
              <a:rPr lang="de-CH" dirty="0" smtClean="0"/>
              <a:t>: </a:t>
            </a:r>
            <a:r>
              <a:rPr lang="de-CH" b="1" dirty="0" err="1" smtClean="0"/>
              <a:t>comparative</a:t>
            </a:r>
            <a:r>
              <a:rPr lang="de-CH" b="1" dirty="0" smtClean="0"/>
              <a:t> </a:t>
            </a:r>
            <a:r>
              <a:rPr lang="de-CH" dirty="0" smtClean="0"/>
              <a:t>(3)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de-CH" b="1" dirty="0" smtClean="0"/>
              <a:t>2 </a:t>
            </a:r>
            <a:r>
              <a:rPr lang="de-CH" b="1" dirty="0" err="1" smtClean="0"/>
              <a:t>and</a:t>
            </a:r>
            <a:r>
              <a:rPr lang="de-CH" b="1" dirty="0" smtClean="0"/>
              <a:t> </a:t>
            </a:r>
            <a:r>
              <a:rPr lang="de-CH" b="1" dirty="0" err="1" smtClean="0"/>
              <a:t>more</a:t>
            </a:r>
            <a:r>
              <a:rPr lang="de-CH" b="1" dirty="0" smtClean="0"/>
              <a:t> </a:t>
            </a:r>
            <a:r>
              <a:rPr lang="de-CH" b="1" dirty="0" err="1" smtClean="0"/>
              <a:t>syllables</a:t>
            </a:r>
            <a:r>
              <a:rPr lang="de-CH" b="1" dirty="0" smtClean="0"/>
              <a:t>: </a:t>
            </a:r>
            <a:r>
              <a:rPr lang="de-CH" b="1" i="1" dirty="0" err="1" smtClean="0"/>
              <a:t>more</a:t>
            </a:r>
            <a:endParaRPr lang="de-CH" b="1" i="1" dirty="0" smtClean="0"/>
          </a:p>
          <a:p>
            <a:pPr marL="0" indent="0">
              <a:buNone/>
            </a:pPr>
            <a:r>
              <a:rPr lang="de-CH" b="1" dirty="0"/>
              <a:t>	</a:t>
            </a:r>
            <a:r>
              <a:rPr lang="de-CH" dirty="0" err="1" smtClean="0"/>
              <a:t>careful</a:t>
            </a:r>
            <a:r>
              <a:rPr lang="de-CH" dirty="0" smtClean="0"/>
              <a:t>	</a:t>
            </a:r>
            <a:r>
              <a:rPr lang="de-CH" dirty="0" smtClean="0">
                <a:sym typeface="Wingdings" panose="05000000000000000000" pitchFamily="2" charset="2"/>
              </a:rPr>
              <a:t> 	</a:t>
            </a:r>
            <a:r>
              <a:rPr lang="de-CH" b="1" dirty="0" err="1" smtClean="0">
                <a:sym typeface="Wingdings" panose="05000000000000000000" pitchFamily="2" charset="2"/>
              </a:rPr>
              <a:t>more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careful</a:t>
            </a:r>
            <a:endParaRPr lang="de-CH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CH" dirty="0">
                <a:sym typeface="Wingdings" panose="05000000000000000000" pitchFamily="2" charset="2"/>
              </a:rPr>
              <a:t>	</a:t>
            </a:r>
            <a:r>
              <a:rPr lang="de-CH" dirty="0" smtClean="0">
                <a:sym typeface="Wingdings" panose="05000000000000000000" pitchFamily="2" charset="2"/>
              </a:rPr>
              <a:t>(			</a:t>
            </a:r>
            <a:r>
              <a:rPr lang="de-CH" dirty="0" err="1" smtClean="0">
                <a:sym typeface="Wingdings" panose="05000000000000000000" pitchFamily="2" charset="2"/>
              </a:rPr>
              <a:t>less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careful</a:t>
            </a:r>
            <a:r>
              <a:rPr lang="de-CH" dirty="0" smtClean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r>
              <a:rPr lang="de-CH" b="1" dirty="0">
                <a:sym typeface="Wingdings" panose="05000000000000000000" pitchFamily="2" charset="2"/>
              </a:rPr>
              <a:t>	</a:t>
            </a:r>
            <a:r>
              <a:rPr lang="de-CH" dirty="0" smtClean="0">
                <a:sym typeface="Wingdings" panose="05000000000000000000" pitchFamily="2" charset="2"/>
              </a:rPr>
              <a:t>expensive		</a:t>
            </a:r>
            <a:r>
              <a:rPr lang="de-CH" b="1" dirty="0" err="1" smtClean="0">
                <a:sym typeface="Wingdings" panose="05000000000000000000" pitchFamily="2" charset="2"/>
              </a:rPr>
              <a:t>more</a:t>
            </a:r>
            <a:r>
              <a:rPr lang="de-CH" dirty="0" smtClean="0">
                <a:sym typeface="Wingdings" panose="05000000000000000000" pitchFamily="2" charset="2"/>
              </a:rPr>
              <a:t> expensive</a:t>
            </a:r>
          </a:p>
          <a:p>
            <a:pPr marL="0" indent="0">
              <a:buNone/>
            </a:pPr>
            <a:r>
              <a:rPr lang="de-CH" b="1" dirty="0" smtClean="0">
                <a:sym typeface="Wingdings" panose="05000000000000000000" pitchFamily="2" charset="2"/>
              </a:rPr>
              <a:t>	</a:t>
            </a:r>
            <a:r>
              <a:rPr lang="de-CH" dirty="0" smtClean="0">
                <a:sym typeface="Wingdings" panose="05000000000000000000" pitchFamily="2" charset="2"/>
              </a:rPr>
              <a:t>(			</a:t>
            </a:r>
            <a:r>
              <a:rPr lang="de-CH" dirty="0" err="1" smtClean="0">
                <a:sym typeface="Wingdings" panose="05000000000000000000" pitchFamily="2" charset="2"/>
              </a:rPr>
              <a:t>less</a:t>
            </a:r>
            <a:r>
              <a:rPr lang="de-CH" dirty="0" smtClean="0">
                <a:sym typeface="Wingdings" panose="05000000000000000000" pitchFamily="2" charset="2"/>
              </a:rPr>
              <a:t> expensive)</a:t>
            </a:r>
          </a:p>
          <a:p>
            <a:pPr marL="0" indent="0">
              <a:buNone/>
            </a:pPr>
            <a:endParaRPr lang="de-CH" b="1" dirty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de-CH" b="1" dirty="0" err="1" smtClean="0">
                <a:sym typeface="Wingdings" panose="05000000000000000000" pitchFamily="2" charset="2"/>
              </a:rPr>
              <a:t>irregular</a:t>
            </a:r>
            <a:r>
              <a:rPr lang="de-CH" b="1" dirty="0" smtClean="0"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ym typeface="Wingdings" panose="05000000000000000000" pitchFamily="2" charset="2"/>
              </a:rPr>
              <a:t>comparatives</a:t>
            </a:r>
            <a:r>
              <a:rPr lang="de-CH" b="1" dirty="0" smtClean="0">
                <a:sym typeface="Wingdings" panose="05000000000000000000" pitchFamily="2" charset="2"/>
              </a:rPr>
              <a:t>:</a:t>
            </a:r>
          </a:p>
          <a:p>
            <a:pPr marL="0" indent="0">
              <a:buNone/>
            </a:pPr>
            <a:r>
              <a:rPr lang="de-CH" b="1" dirty="0">
                <a:sym typeface="Wingdings" panose="05000000000000000000" pitchFamily="2" charset="2"/>
              </a:rPr>
              <a:t>	</a:t>
            </a:r>
            <a:r>
              <a:rPr lang="de-CH" dirty="0" err="1" smtClean="0">
                <a:sym typeface="Wingdings" panose="05000000000000000000" pitchFamily="2" charset="2"/>
              </a:rPr>
              <a:t>good</a:t>
            </a:r>
            <a:r>
              <a:rPr lang="de-CH" dirty="0" smtClean="0">
                <a:sym typeface="Wingdings" panose="05000000000000000000" pitchFamily="2" charset="2"/>
              </a:rPr>
              <a:t>			</a:t>
            </a:r>
            <a:r>
              <a:rPr lang="de-CH" dirty="0" err="1" smtClean="0">
                <a:sym typeface="Wingdings" panose="05000000000000000000" pitchFamily="2" charset="2"/>
              </a:rPr>
              <a:t>better</a:t>
            </a:r>
            <a:endParaRPr lang="de-CH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CH" b="1" dirty="0">
                <a:sym typeface="Wingdings" panose="05000000000000000000" pitchFamily="2" charset="2"/>
              </a:rPr>
              <a:t>	</a:t>
            </a:r>
            <a:r>
              <a:rPr lang="de-CH" dirty="0" err="1" smtClean="0">
                <a:sym typeface="Wingdings" panose="05000000000000000000" pitchFamily="2" charset="2"/>
              </a:rPr>
              <a:t>bad</a:t>
            </a:r>
            <a:r>
              <a:rPr lang="de-CH" dirty="0" smtClean="0">
                <a:sym typeface="Wingdings" panose="05000000000000000000" pitchFamily="2" charset="2"/>
              </a:rPr>
              <a:t>			</a:t>
            </a:r>
            <a:r>
              <a:rPr lang="de-CH" dirty="0" err="1" smtClean="0">
                <a:sym typeface="Wingdings" panose="05000000000000000000" pitchFamily="2" charset="2"/>
              </a:rPr>
              <a:t>worse</a:t>
            </a:r>
            <a:endParaRPr lang="de-CH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A29B-A80A-4B8E-82F9-9A4FCD9796D8}" type="slidenum">
              <a:rPr lang="de-CH" smtClean="0"/>
              <a:pPr/>
              <a:t>13</a:t>
            </a:fld>
            <a:endParaRPr lang="de-CH"/>
          </a:p>
        </p:txBody>
      </p:sp>
      <p:pic>
        <p:nvPicPr>
          <p:cNvPr id="5" name="Bild 4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328" y="217700"/>
            <a:ext cx="1121664" cy="472440"/>
          </a:xfrm>
          <a:prstGeom prst="rect">
            <a:avLst/>
          </a:prstGeom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English Basics: adjectives, adverbs, comparison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2131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err="1" smtClean="0"/>
              <a:t>your</a:t>
            </a:r>
            <a:r>
              <a:rPr lang="de-CH" b="1" dirty="0" smtClean="0"/>
              <a:t> turn!!	</a:t>
            </a:r>
            <a:endParaRPr lang="de-CH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b="1" dirty="0" smtClean="0"/>
              <a:t>Work on</a:t>
            </a:r>
          </a:p>
          <a:p>
            <a:r>
              <a:rPr lang="de-CH" dirty="0" err="1" smtClean="0"/>
              <a:t>Grammar</a:t>
            </a:r>
            <a:r>
              <a:rPr lang="de-CH" dirty="0" smtClean="0"/>
              <a:t> Book: Unit </a:t>
            </a:r>
            <a:r>
              <a:rPr lang="de-CH" dirty="0" smtClean="0"/>
              <a:t>49</a:t>
            </a:r>
            <a:endParaRPr lang="de-CH" dirty="0" smtClean="0"/>
          </a:p>
          <a:p>
            <a:r>
              <a:rPr lang="de-CH" dirty="0" smtClean="0"/>
              <a:t>Murphy </a:t>
            </a:r>
            <a:r>
              <a:rPr lang="de-CH" dirty="0" err="1" smtClean="0"/>
              <a:t>C</a:t>
            </a:r>
            <a:r>
              <a:rPr lang="de-CH" dirty="0" err="1" smtClean="0"/>
              <a:t>opies</a:t>
            </a:r>
            <a:endParaRPr lang="de-CH" dirty="0" smtClean="0"/>
          </a:p>
          <a:p>
            <a:pPr marL="0" indent="0">
              <a:buNone/>
            </a:pPr>
            <a:r>
              <a:rPr lang="de-CH" dirty="0" smtClean="0">
                <a:sym typeface="Wingdings" panose="05000000000000000000" pitchFamily="2" charset="2"/>
              </a:rPr>
              <a:t>10 </a:t>
            </a:r>
            <a:r>
              <a:rPr lang="de-CH" dirty="0" err="1" smtClean="0">
                <a:sym typeface="Wingdings" panose="05000000000000000000" pitchFamily="2" charset="2"/>
              </a:rPr>
              <a:t>minutes</a:t>
            </a:r>
            <a:endParaRPr lang="de-CH" dirty="0" smtClean="0"/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A29B-A80A-4B8E-82F9-9A4FCD9796D8}" type="slidenum">
              <a:rPr lang="de-CH" smtClean="0"/>
              <a:pPr/>
              <a:t>14</a:t>
            </a:fld>
            <a:endParaRPr lang="de-CH"/>
          </a:p>
        </p:txBody>
      </p:sp>
      <p:pic>
        <p:nvPicPr>
          <p:cNvPr id="5" name="Bild 4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328" y="217700"/>
            <a:ext cx="1121664" cy="472440"/>
          </a:xfrm>
          <a:prstGeom prst="rect">
            <a:avLst/>
          </a:prstGeom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English Basics: adjectives, adverbs, comparison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25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Adjectives</a:t>
            </a:r>
            <a:r>
              <a:rPr lang="de-CH" dirty="0" smtClean="0"/>
              <a:t>: </a:t>
            </a:r>
            <a:r>
              <a:rPr lang="de-CH" b="1" dirty="0" err="1" smtClean="0"/>
              <a:t>superlatives</a:t>
            </a:r>
            <a:endParaRPr lang="de-CH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 smtClean="0"/>
              <a:t>-  </a:t>
            </a:r>
            <a:r>
              <a:rPr lang="de-CH" b="1" dirty="0" smtClean="0"/>
              <a:t>1 </a:t>
            </a:r>
            <a:r>
              <a:rPr lang="de-CH" b="1" dirty="0" err="1" smtClean="0"/>
              <a:t>syllable</a:t>
            </a:r>
            <a:r>
              <a:rPr lang="de-CH" dirty="0" smtClean="0"/>
              <a:t>:</a:t>
            </a:r>
          </a:p>
          <a:p>
            <a:pPr marL="0" indent="0">
              <a:buNone/>
            </a:pPr>
            <a:r>
              <a:rPr lang="de-CH" dirty="0"/>
              <a:t>	</a:t>
            </a:r>
            <a:r>
              <a:rPr lang="de-CH" dirty="0" err="1" smtClean="0"/>
              <a:t>old</a:t>
            </a:r>
            <a:r>
              <a:rPr lang="de-CH" dirty="0" smtClean="0"/>
              <a:t>	</a:t>
            </a:r>
            <a:r>
              <a:rPr lang="de-CH" dirty="0" smtClean="0">
                <a:sym typeface="Wingdings" panose="05000000000000000000" pitchFamily="2" charset="2"/>
              </a:rPr>
              <a:t>	</a:t>
            </a:r>
            <a:r>
              <a:rPr lang="de-CH" dirty="0" err="1" smtClean="0">
                <a:sym typeface="Wingdings" panose="05000000000000000000" pitchFamily="2" charset="2"/>
              </a:rPr>
              <a:t>old</a:t>
            </a:r>
            <a:r>
              <a:rPr lang="de-CH" b="1" dirty="0" err="1" smtClean="0">
                <a:sym typeface="Wingdings" panose="05000000000000000000" pitchFamily="2" charset="2"/>
              </a:rPr>
              <a:t>er</a:t>
            </a:r>
            <a:r>
              <a:rPr lang="de-CH" b="1" dirty="0" smtClean="0">
                <a:sym typeface="Wingdings" panose="05000000000000000000" pitchFamily="2" charset="2"/>
              </a:rPr>
              <a:t>		 </a:t>
            </a:r>
            <a:r>
              <a:rPr lang="de-CH" b="1" dirty="0" err="1" smtClean="0">
                <a:sym typeface="Wingdings" panose="05000000000000000000" pitchFamily="2" charset="2"/>
              </a:rPr>
              <a:t>the</a:t>
            </a:r>
            <a:r>
              <a:rPr lang="de-CH" b="1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old</a:t>
            </a:r>
            <a:r>
              <a:rPr lang="de-CH" b="1" dirty="0" err="1" smtClean="0">
                <a:sym typeface="Wingdings" panose="05000000000000000000" pitchFamily="2" charset="2"/>
              </a:rPr>
              <a:t>-est</a:t>
            </a:r>
            <a:endParaRPr lang="de-CH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CH" dirty="0">
                <a:sym typeface="Wingdings" panose="05000000000000000000" pitchFamily="2" charset="2"/>
              </a:rPr>
              <a:t>	</a:t>
            </a:r>
            <a:r>
              <a:rPr lang="de-CH" dirty="0" err="1" smtClean="0">
                <a:sym typeface="Wingdings" panose="05000000000000000000" pitchFamily="2" charset="2"/>
              </a:rPr>
              <a:t>nice</a:t>
            </a:r>
            <a:r>
              <a:rPr lang="de-CH" dirty="0" smtClean="0">
                <a:sym typeface="Wingdings" panose="05000000000000000000" pitchFamily="2" charset="2"/>
              </a:rPr>
              <a:t>	 	</a:t>
            </a:r>
            <a:r>
              <a:rPr lang="de-CH" dirty="0" err="1" smtClean="0">
                <a:sym typeface="Wingdings" panose="05000000000000000000" pitchFamily="2" charset="2"/>
              </a:rPr>
              <a:t>nic</a:t>
            </a:r>
            <a:r>
              <a:rPr lang="de-CH" b="1" dirty="0" err="1" smtClean="0">
                <a:sym typeface="Wingdings" panose="05000000000000000000" pitchFamily="2" charset="2"/>
              </a:rPr>
              <a:t>er</a:t>
            </a:r>
            <a:r>
              <a:rPr lang="de-CH" b="1" dirty="0" smtClean="0">
                <a:sym typeface="Wingdings" panose="05000000000000000000" pitchFamily="2" charset="2"/>
              </a:rPr>
              <a:t>		 </a:t>
            </a:r>
            <a:r>
              <a:rPr lang="de-CH" b="1" dirty="0" err="1" smtClean="0">
                <a:sym typeface="Wingdings" panose="05000000000000000000" pitchFamily="2" charset="2"/>
              </a:rPr>
              <a:t>the</a:t>
            </a:r>
            <a:r>
              <a:rPr lang="de-CH" b="1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nic</a:t>
            </a:r>
            <a:r>
              <a:rPr lang="de-CH" b="1" dirty="0" err="1" smtClean="0">
                <a:sym typeface="Wingdings" panose="05000000000000000000" pitchFamily="2" charset="2"/>
              </a:rPr>
              <a:t>-est</a:t>
            </a:r>
            <a:endParaRPr lang="de-CH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CH" dirty="0">
                <a:sym typeface="Wingdings" panose="05000000000000000000" pitchFamily="2" charset="2"/>
              </a:rPr>
              <a:t>	</a:t>
            </a:r>
            <a:r>
              <a:rPr lang="de-CH" dirty="0" err="1" smtClean="0">
                <a:sym typeface="Wingdings" panose="05000000000000000000" pitchFamily="2" charset="2"/>
              </a:rPr>
              <a:t>big</a:t>
            </a:r>
            <a:r>
              <a:rPr lang="de-CH" dirty="0" smtClean="0">
                <a:sym typeface="Wingdings" panose="05000000000000000000" pitchFamily="2" charset="2"/>
              </a:rPr>
              <a:t>		</a:t>
            </a:r>
            <a:r>
              <a:rPr lang="de-CH" dirty="0" err="1" smtClean="0">
                <a:sym typeface="Wingdings" panose="05000000000000000000" pitchFamily="2" charset="2"/>
              </a:rPr>
              <a:t>big</a:t>
            </a:r>
            <a:r>
              <a:rPr lang="de-CH" b="1" dirty="0" err="1" smtClean="0">
                <a:sym typeface="Wingdings" panose="05000000000000000000" pitchFamily="2" charset="2"/>
              </a:rPr>
              <a:t>ger</a:t>
            </a:r>
            <a:r>
              <a:rPr lang="de-CH" b="1" dirty="0" smtClean="0">
                <a:sym typeface="Wingdings" panose="05000000000000000000" pitchFamily="2" charset="2"/>
              </a:rPr>
              <a:t>	 </a:t>
            </a:r>
            <a:r>
              <a:rPr lang="de-CH" b="1" dirty="0" err="1" smtClean="0">
                <a:sym typeface="Wingdings" panose="05000000000000000000" pitchFamily="2" charset="2"/>
              </a:rPr>
              <a:t>the</a:t>
            </a:r>
            <a:r>
              <a:rPr lang="de-CH" b="1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big</a:t>
            </a:r>
            <a:r>
              <a:rPr lang="de-CH" b="1" dirty="0" smtClean="0">
                <a:sym typeface="Wingdings" panose="05000000000000000000" pitchFamily="2" charset="2"/>
              </a:rPr>
              <a:t>-g-</a:t>
            </a:r>
            <a:r>
              <a:rPr lang="de-CH" b="1" dirty="0" err="1" smtClean="0">
                <a:sym typeface="Wingdings" panose="05000000000000000000" pitchFamily="2" charset="2"/>
              </a:rPr>
              <a:t>est</a:t>
            </a:r>
            <a:endParaRPr lang="de-CH" dirty="0"/>
          </a:p>
          <a:p>
            <a:pPr>
              <a:buFontTx/>
              <a:buChar char="-"/>
            </a:pPr>
            <a:r>
              <a:rPr lang="de-CH" b="1" dirty="0" smtClean="0"/>
              <a:t>2 </a:t>
            </a:r>
            <a:r>
              <a:rPr lang="de-CH" b="1" dirty="0" err="1" smtClean="0"/>
              <a:t>syllables</a:t>
            </a:r>
            <a:r>
              <a:rPr lang="de-CH" b="1" dirty="0" smtClean="0"/>
              <a:t>:</a:t>
            </a:r>
          </a:p>
          <a:p>
            <a:pPr marL="0" indent="0">
              <a:buNone/>
            </a:pPr>
            <a:r>
              <a:rPr lang="de-CH" b="1" dirty="0" smtClean="0"/>
              <a:t>	</a:t>
            </a:r>
            <a:r>
              <a:rPr lang="de-CH" dirty="0" smtClean="0"/>
              <a:t>easy	</a:t>
            </a:r>
            <a:r>
              <a:rPr lang="de-CH" dirty="0" smtClean="0">
                <a:sym typeface="Wingdings" panose="05000000000000000000" pitchFamily="2" charset="2"/>
              </a:rPr>
              <a:t>	</a:t>
            </a:r>
            <a:r>
              <a:rPr lang="de-CH" dirty="0" err="1" smtClean="0">
                <a:sym typeface="Wingdings" panose="05000000000000000000" pitchFamily="2" charset="2"/>
              </a:rPr>
              <a:t>eas</a:t>
            </a:r>
            <a:r>
              <a:rPr lang="de-CH" b="1" dirty="0" err="1" smtClean="0">
                <a:sym typeface="Wingdings" panose="05000000000000000000" pitchFamily="2" charset="2"/>
              </a:rPr>
              <a:t>ier</a:t>
            </a:r>
            <a:r>
              <a:rPr lang="de-CH" b="1" dirty="0" smtClean="0">
                <a:sym typeface="Wingdings" panose="05000000000000000000" pitchFamily="2" charset="2"/>
              </a:rPr>
              <a:t>	 </a:t>
            </a:r>
            <a:r>
              <a:rPr lang="de-CH" b="1" dirty="0" err="1" smtClean="0">
                <a:sym typeface="Wingdings" panose="05000000000000000000" pitchFamily="2" charset="2"/>
              </a:rPr>
              <a:t>the</a:t>
            </a:r>
            <a:r>
              <a:rPr lang="de-CH" b="1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eas</a:t>
            </a:r>
            <a:r>
              <a:rPr lang="de-CH" b="1" dirty="0" smtClean="0">
                <a:sym typeface="Wingdings" panose="05000000000000000000" pitchFamily="2" charset="2"/>
              </a:rPr>
              <a:t>-i-</a:t>
            </a:r>
            <a:r>
              <a:rPr lang="de-CH" b="1" dirty="0" err="1" smtClean="0">
                <a:sym typeface="Wingdings" panose="05000000000000000000" pitchFamily="2" charset="2"/>
              </a:rPr>
              <a:t>est</a:t>
            </a:r>
            <a:endParaRPr lang="de-CH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CH" b="1" dirty="0">
                <a:sym typeface="Wingdings" panose="05000000000000000000" pitchFamily="2" charset="2"/>
              </a:rPr>
              <a:t>	</a:t>
            </a:r>
            <a:r>
              <a:rPr lang="de-CH" dirty="0" smtClean="0">
                <a:sym typeface="Wingdings" panose="05000000000000000000" pitchFamily="2" charset="2"/>
              </a:rPr>
              <a:t>heavy	</a:t>
            </a:r>
            <a:r>
              <a:rPr lang="de-CH" dirty="0" err="1" smtClean="0">
                <a:sym typeface="Wingdings" panose="05000000000000000000" pitchFamily="2" charset="2"/>
              </a:rPr>
              <a:t>heav</a:t>
            </a:r>
            <a:r>
              <a:rPr lang="de-CH" b="1" dirty="0" err="1" smtClean="0">
                <a:sym typeface="Wingdings" panose="05000000000000000000" pitchFamily="2" charset="2"/>
              </a:rPr>
              <a:t>ier</a:t>
            </a:r>
            <a:r>
              <a:rPr lang="de-CH" b="1" dirty="0" smtClean="0">
                <a:sym typeface="Wingdings" panose="05000000000000000000" pitchFamily="2" charset="2"/>
              </a:rPr>
              <a:t>	 </a:t>
            </a:r>
            <a:r>
              <a:rPr lang="de-CH" b="1" dirty="0" err="1" smtClean="0">
                <a:sym typeface="Wingdings" panose="05000000000000000000" pitchFamily="2" charset="2"/>
              </a:rPr>
              <a:t>the</a:t>
            </a:r>
            <a:r>
              <a:rPr lang="de-CH" b="1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heav</a:t>
            </a:r>
            <a:r>
              <a:rPr lang="de-CH" b="1" dirty="0" smtClean="0">
                <a:sym typeface="Wingdings" panose="05000000000000000000" pitchFamily="2" charset="2"/>
              </a:rPr>
              <a:t>-i-</a:t>
            </a:r>
            <a:r>
              <a:rPr lang="de-CH" b="1" dirty="0" err="1" smtClean="0">
                <a:sym typeface="Wingdings" panose="05000000000000000000" pitchFamily="2" charset="2"/>
              </a:rPr>
              <a:t>est</a:t>
            </a:r>
            <a:endParaRPr lang="de-CH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A29B-A80A-4B8E-82F9-9A4FCD9796D8}" type="slidenum">
              <a:rPr lang="de-CH" smtClean="0"/>
              <a:pPr/>
              <a:t>15</a:t>
            </a:fld>
            <a:endParaRPr lang="de-CH"/>
          </a:p>
        </p:txBody>
      </p:sp>
      <p:pic>
        <p:nvPicPr>
          <p:cNvPr id="5" name="Bild 4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328" y="217700"/>
            <a:ext cx="1121664" cy="472440"/>
          </a:xfrm>
          <a:prstGeom prst="rect">
            <a:avLst/>
          </a:prstGeom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English Basics: adjectives, adverbs, comparison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4666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Adjectives</a:t>
            </a:r>
            <a:r>
              <a:rPr lang="de-CH" dirty="0" smtClean="0"/>
              <a:t>: </a:t>
            </a:r>
            <a:r>
              <a:rPr lang="de-CH" b="1" dirty="0" err="1" smtClean="0"/>
              <a:t>superlatives</a:t>
            </a:r>
            <a:r>
              <a:rPr lang="de-CH" b="1" dirty="0" smtClean="0"/>
              <a:t> </a:t>
            </a:r>
            <a:r>
              <a:rPr lang="de-CH" dirty="0" smtClean="0"/>
              <a:t>(2)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superlative</a:t>
            </a:r>
            <a:r>
              <a:rPr lang="de-CH" dirty="0" smtClean="0"/>
              <a:t> form in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following</a:t>
            </a:r>
            <a:r>
              <a:rPr lang="de-CH" dirty="0" smtClean="0"/>
              <a:t> </a:t>
            </a:r>
            <a:r>
              <a:rPr lang="de-CH" dirty="0" err="1" smtClean="0"/>
              <a:t>ways</a:t>
            </a:r>
            <a:r>
              <a:rPr lang="de-CH" dirty="0" smtClean="0"/>
              <a:t>:</a:t>
            </a:r>
          </a:p>
          <a:p>
            <a:pPr lvl="1"/>
            <a:r>
              <a:rPr lang="de-CH" dirty="0" smtClean="0"/>
              <a:t>I </a:t>
            </a:r>
            <a:r>
              <a:rPr lang="de-CH" dirty="0" err="1" smtClean="0"/>
              <a:t>want</a:t>
            </a:r>
            <a:r>
              <a:rPr lang="de-CH" dirty="0" smtClean="0"/>
              <a:t>  </a:t>
            </a:r>
            <a:r>
              <a:rPr lang="de-CH" b="1" dirty="0" err="1" smtClean="0"/>
              <a:t>the</a:t>
            </a:r>
            <a:r>
              <a:rPr lang="de-CH" b="1" dirty="0" smtClean="0"/>
              <a:t> </a:t>
            </a:r>
            <a:r>
              <a:rPr lang="de-CH" b="1" dirty="0" err="1" smtClean="0"/>
              <a:t>biggest</a:t>
            </a:r>
            <a:r>
              <a:rPr lang="de-CH" b="1" dirty="0" smtClean="0"/>
              <a:t> </a:t>
            </a:r>
            <a:r>
              <a:rPr lang="de-CH" dirty="0" smtClean="0"/>
              <a:t>TV </a:t>
            </a:r>
            <a:r>
              <a:rPr lang="de-CH" dirty="0" err="1" smtClean="0"/>
              <a:t>screen</a:t>
            </a:r>
            <a:r>
              <a:rPr lang="de-CH" dirty="0" smtClean="0"/>
              <a:t>.</a:t>
            </a:r>
          </a:p>
          <a:p>
            <a:pPr lvl="1"/>
            <a:r>
              <a:rPr lang="de-CH" dirty="0" smtClean="0"/>
              <a:t>Pete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b="1" dirty="0" err="1" smtClean="0"/>
              <a:t>the</a:t>
            </a:r>
            <a:r>
              <a:rPr lang="de-CH" b="1" dirty="0" smtClean="0"/>
              <a:t> </a:t>
            </a:r>
            <a:r>
              <a:rPr lang="de-CH" b="1" dirty="0" err="1" smtClean="0"/>
              <a:t>tallest</a:t>
            </a:r>
            <a:r>
              <a:rPr lang="de-CH" b="1" dirty="0" smtClean="0"/>
              <a:t> </a:t>
            </a:r>
            <a:r>
              <a:rPr lang="de-CH" dirty="0" smtClean="0"/>
              <a:t>in </a:t>
            </a:r>
            <a:r>
              <a:rPr lang="de-CH" dirty="0" err="1" smtClean="0"/>
              <a:t>our</a:t>
            </a:r>
            <a:r>
              <a:rPr lang="de-CH" dirty="0" smtClean="0"/>
              <a:t> </a:t>
            </a:r>
            <a:r>
              <a:rPr lang="de-CH" dirty="0" err="1" smtClean="0"/>
              <a:t>class</a:t>
            </a:r>
            <a:r>
              <a:rPr lang="de-CH" dirty="0" smtClean="0"/>
              <a:t>.</a:t>
            </a:r>
          </a:p>
          <a:p>
            <a:pPr lvl="1"/>
            <a:r>
              <a:rPr lang="de-CH" dirty="0" smtClean="0"/>
              <a:t>This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b="1" dirty="0" err="1" smtClean="0"/>
              <a:t>the</a:t>
            </a:r>
            <a:r>
              <a:rPr lang="de-CH" b="1" dirty="0" smtClean="0"/>
              <a:t> </a:t>
            </a:r>
            <a:r>
              <a:rPr lang="de-CH" b="1" dirty="0" err="1" smtClean="0"/>
              <a:t>greatest</a:t>
            </a:r>
            <a:r>
              <a:rPr lang="de-CH" b="1" dirty="0" smtClean="0"/>
              <a:t> </a:t>
            </a:r>
            <a:r>
              <a:rPr lang="de-CH" dirty="0" err="1" smtClean="0"/>
              <a:t>song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world</a:t>
            </a:r>
            <a:r>
              <a:rPr lang="de-CH" dirty="0" smtClean="0"/>
              <a:t>.</a:t>
            </a:r>
            <a:endParaRPr lang="de-CH" dirty="0" smtClean="0"/>
          </a:p>
          <a:p>
            <a:pPr lvl="1"/>
            <a:r>
              <a:rPr lang="de-CH" dirty="0" smtClean="0"/>
              <a:t>etc.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A29B-A80A-4B8E-82F9-9A4FCD9796D8}" type="slidenum">
              <a:rPr lang="de-CH" smtClean="0"/>
              <a:pPr/>
              <a:t>16</a:t>
            </a:fld>
            <a:endParaRPr lang="de-CH"/>
          </a:p>
        </p:txBody>
      </p:sp>
      <p:pic>
        <p:nvPicPr>
          <p:cNvPr id="5" name="Bild 4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328" y="217700"/>
            <a:ext cx="1121664" cy="472440"/>
          </a:xfrm>
          <a:prstGeom prst="rect">
            <a:avLst/>
          </a:prstGeom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English Basics: adjectives, adverbs, comparison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7993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Adjectives</a:t>
            </a:r>
            <a:r>
              <a:rPr lang="de-CH" dirty="0" smtClean="0"/>
              <a:t>: </a:t>
            </a:r>
            <a:r>
              <a:rPr lang="de-CH" b="1" dirty="0" err="1" smtClean="0"/>
              <a:t>superlative</a:t>
            </a:r>
            <a:r>
              <a:rPr lang="de-CH" b="1" dirty="0" smtClean="0"/>
              <a:t> </a:t>
            </a:r>
            <a:r>
              <a:rPr lang="de-CH" dirty="0" smtClean="0"/>
              <a:t>(3)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CH" b="1" dirty="0" smtClean="0"/>
              <a:t>2 </a:t>
            </a:r>
            <a:r>
              <a:rPr lang="de-CH" b="1" dirty="0" err="1" smtClean="0"/>
              <a:t>and</a:t>
            </a:r>
            <a:r>
              <a:rPr lang="de-CH" b="1" dirty="0" smtClean="0"/>
              <a:t> </a:t>
            </a:r>
            <a:r>
              <a:rPr lang="de-CH" b="1" dirty="0" err="1" smtClean="0"/>
              <a:t>more</a:t>
            </a:r>
            <a:r>
              <a:rPr lang="de-CH" b="1" dirty="0" smtClean="0"/>
              <a:t> </a:t>
            </a:r>
            <a:r>
              <a:rPr lang="de-CH" b="1" dirty="0" err="1" smtClean="0"/>
              <a:t>syllables</a:t>
            </a:r>
            <a:r>
              <a:rPr lang="de-CH" b="1" dirty="0" smtClean="0"/>
              <a:t>: </a:t>
            </a:r>
            <a:r>
              <a:rPr lang="de-CH" b="1" i="1" dirty="0" err="1" smtClean="0"/>
              <a:t>more</a:t>
            </a:r>
            <a:endParaRPr lang="de-CH" b="1" i="1" dirty="0" smtClean="0"/>
          </a:p>
          <a:p>
            <a:pPr marL="0" indent="0">
              <a:buNone/>
            </a:pPr>
            <a:r>
              <a:rPr lang="de-CH" sz="2800" dirty="0" err="1" smtClean="0"/>
              <a:t>careful</a:t>
            </a:r>
            <a:r>
              <a:rPr lang="de-CH" sz="2800" dirty="0" smtClean="0"/>
              <a:t>       </a:t>
            </a:r>
            <a:r>
              <a:rPr lang="de-CH" sz="2800" dirty="0" smtClean="0">
                <a:sym typeface="Wingdings" panose="05000000000000000000" pitchFamily="2" charset="2"/>
              </a:rPr>
              <a:t>  </a:t>
            </a:r>
            <a:r>
              <a:rPr lang="de-CH" sz="2800" dirty="0" err="1" smtClean="0">
                <a:sym typeface="Wingdings" panose="05000000000000000000" pitchFamily="2" charset="2"/>
              </a:rPr>
              <a:t>more</a:t>
            </a:r>
            <a:r>
              <a:rPr lang="de-CH" sz="2800" dirty="0" smtClean="0">
                <a:sym typeface="Wingdings" panose="05000000000000000000" pitchFamily="2" charset="2"/>
              </a:rPr>
              <a:t> </a:t>
            </a:r>
            <a:r>
              <a:rPr lang="de-CH" sz="2800" dirty="0" err="1" smtClean="0">
                <a:sym typeface="Wingdings" panose="05000000000000000000" pitchFamily="2" charset="2"/>
              </a:rPr>
              <a:t>careful</a:t>
            </a:r>
            <a:r>
              <a:rPr lang="de-CH" sz="2800" dirty="0" smtClean="0">
                <a:sym typeface="Wingdings" panose="05000000000000000000" pitchFamily="2" charset="2"/>
              </a:rPr>
              <a:t>        </a:t>
            </a:r>
            <a:r>
              <a:rPr lang="de-CH" sz="2800" b="1" dirty="0" err="1" smtClean="0">
                <a:sym typeface="Wingdings" panose="05000000000000000000" pitchFamily="2" charset="2"/>
              </a:rPr>
              <a:t>the</a:t>
            </a:r>
            <a:r>
              <a:rPr lang="de-CH" sz="2800" dirty="0" smtClean="0">
                <a:sym typeface="Wingdings" panose="05000000000000000000" pitchFamily="2" charset="2"/>
              </a:rPr>
              <a:t> </a:t>
            </a:r>
            <a:r>
              <a:rPr lang="de-CH" sz="2800" b="1" dirty="0" err="1" smtClean="0">
                <a:sym typeface="Wingdings" panose="05000000000000000000" pitchFamily="2" charset="2"/>
              </a:rPr>
              <a:t>most</a:t>
            </a:r>
            <a:r>
              <a:rPr lang="de-CH" sz="2800" dirty="0" smtClean="0">
                <a:sym typeface="Wingdings" panose="05000000000000000000" pitchFamily="2" charset="2"/>
              </a:rPr>
              <a:t> </a:t>
            </a:r>
            <a:r>
              <a:rPr lang="de-CH" sz="2800" dirty="0" err="1" smtClean="0">
                <a:sym typeface="Wingdings" panose="05000000000000000000" pitchFamily="2" charset="2"/>
              </a:rPr>
              <a:t>careful</a:t>
            </a:r>
            <a:endParaRPr lang="de-CH" sz="28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CH" sz="2800" dirty="0">
                <a:sym typeface="Wingdings" panose="05000000000000000000" pitchFamily="2" charset="2"/>
              </a:rPr>
              <a:t>	 </a:t>
            </a:r>
            <a:r>
              <a:rPr lang="de-CH" sz="2800" dirty="0" smtClean="0">
                <a:sym typeface="Wingdings" panose="05000000000000000000" pitchFamily="2" charset="2"/>
              </a:rPr>
              <a:t>      </a:t>
            </a:r>
            <a:r>
              <a:rPr lang="de-CH" sz="2800" dirty="0" smtClean="0">
                <a:sym typeface="Wingdings" panose="05000000000000000000" pitchFamily="2" charset="2"/>
              </a:rPr>
              <a:t>(</a:t>
            </a:r>
            <a:r>
              <a:rPr lang="de-CH" sz="2800" dirty="0" smtClean="0">
                <a:sym typeface="Wingdings" panose="05000000000000000000" pitchFamily="2" charset="2"/>
              </a:rPr>
              <a:t> </a:t>
            </a:r>
            <a:r>
              <a:rPr lang="de-CH" sz="2800" dirty="0" err="1" smtClean="0">
                <a:sym typeface="Wingdings" panose="05000000000000000000" pitchFamily="2" charset="2"/>
              </a:rPr>
              <a:t>less</a:t>
            </a:r>
            <a:r>
              <a:rPr lang="de-CH" sz="2800" dirty="0" smtClean="0">
                <a:sym typeface="Wingdings" panose="05000000000000000000" pitchFamily="2" charset="2"/>
              </a:rPr>
              <a:t> </a:t>
            </a:r>
            <a:r>
              <a:rPr lang="de-CH" sz="2800" dirty="0" err="1" smtClean="0">
                <a:sym typeface="Wingdings" panose="05000000000000000000" pitchFamily="2" charset="2"/>
              </a:rPr>
              <a:t>careful</a:t>
            </a:r>
            <a:r>
              <a:rPr lang="de-CH" sz="2800" dirty="0" smtClean="0">
                <a:sym typeface="Wingdings" panose="05000000000000000000" pitchFamily="2" charset="2"/>
              </a:rPr>
              <a:t>	</a:t>
            </a:r>
            <a:r>
              <a:rPr lang="de-CH" sz="2800" dirty="0" smtClean="0">
                <a:sym typeface="Wingdings" panose="05000000000000000000" pitchFamily="2" charset="2"/>
              </a:rPr>
              <a:t>	</a:t>
            </a:r>
            <a:r>
              <a:rPr lang="de-CH" sz="2800" dirty="0" err="1" smtClean="0">
                <a:sym typeface="Wingdings" panose="05000000000000000000" pitchFamily="2" charset="2"/>
              </a:rPr>
              <a:t>the</a:t>
            </a:r>
            <a:r>
              <a:rPr lang="de-CH" sz="2800" dirty="0" smtClean="0">
                <a:sym typeface="Wingdings" panose="05000000000000000000" pitchFamily="2" charset="2"/>
              </a:rPr>
              <a:t> least </a:t>
            </a:r>
            <a:r>
              <a:rPr lang="de-CH" sz="2800" dirty="0" err="1" smtClean="0">
                <a:sym typeface="Wingdings" panose="05000000000000000000" pitchFamily="2" charset="2"/>
              </a:rPr>
              <a:t>careful</a:t>
            </a:r>
            <a:r>
              <a:rPr lang="de-CH" sz="2800" dirty="0" smtClean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r>
              <a:rPr lang="de-CH" sz="2800" dirty="0" smtClean="0">
                <a:sym typeface="Wingdings" panose="05000000000000000000" pitchFamily="2" charset="2"/>
              </a:rPr>
              <a:t>expensive    </a:t>
            </a:r>
            <a:r>
              <a:rPr lang="de-CH" sz="2800" dirty="0" err="1" smtClean="0">
                <a:sym typeface="Wingdings" panose="05000000000000000000" pitchFamily="2" charset="2"/>
              </a:rPr>
              <a:t>more</a:t>
            </a:r>
            <a:r>
              <a:rPr lang="de-CH" sz="2800" dirty="0" smtClean="0">
                <a:sym typeface="Wingdings" panose="05000000000000000000" pitchFamily="2" charset="2"/>
              </a:rPr>
              <a:t> expensive  </a:t>
            </a:r>
            <a:r>
              <a:rPr lang="de-CH" sz="2800" dirty="0" smtClean="0">
                <a:sym typeface="Wingdings" panose="05000000000000000000" pitchFamily="2" charset="2"/>
              </a:rPr>
              <a:t></a:t>
            </a:r>
            <a:r>
              <a:rPr lang="de-CH" sz="2800" b="1" dirty="0" err="1" smtClean="0">
                <a:sym typeface="Wingdings" panose="05000000000000000000" pitchFamily="2" charset="2"/>
              </a:rPr>
              <a:t>the</a:t>
            </a:r>
            <a:r>
              <a:rPr lang="de-CH" sz="2800" dirty="0" smtClean="0">
                <a:sym typeface="Wingdings" panose="05000000000000000000" pitchFamily="2" charset="2"/>
              </a:rPr>
              <a:t> </a:t>
            </a:r>
            <a:r>
              <a:rPr lang="de-CH" sz="2800" b="1" dirty="0" err="1" smtClean="0">
                <a:sym typeface="Wingdings" panose="05000000000000000000" pitchFamily="2" charset="2"/>
              </a:rPr>
              <a:t>most</a:t>
            </a:r>
            <a:r>
              <a:rPr lang="de-CH" sz="2800" dirty="0" smtClean="0">
                <a:sym typeface="Wingdings" panose="05000000000000000000" pitchFamily="2" charset="2"/>
              </a:rPr>
              <a:t> expensive</a:t>
            </a:r>
          </a:p>
          <a:p>
            <a:pPr marL="0" indent="0">
              <a:buNone/>
            </a:pPr>
            <a:endParaRPr lang="de-CH" b="1" dirty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de-CH" b="1" dirty="0" err="1" smtClean="0">
                <a:sym typeface="Wingdings" panose="05000000000000000000" pitchFamily="2" charset="2"/>
              </a:rPr>
              <a:t>irregular</a:t>
            </a:r>
            <a:r>
              <a:rPr lang="de-CH" b="1" dirty="0" smtClean="0"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ym typeface="Wingdings" panose="05000000000000000000" pitchFamily="2" charset="2"/>
              </a:rPr>
              <a:t>comparatives</a:t>
            </a:r>
            <a:r>
              <a:rPr lang="de-CH" b="1" dirty="0" smtClean="0">
                <a:sym typeface="Wingdings" panose="05000000000000000000" pitchFamily="2" charset="2"/>
              </a:rPr>
              <a:t>:</a:t>
            </a:r>
          </a:p>
          <a:p>
            <a:pPr marL="0" indent="0">
              <a:buNone/>
            </a:pPr>
            <a:r>
              <a:rPr lang="de-CH" sz="2800" dirty="0" err="1" smtClean="0">
                <a:sym typeface="Wingdings" panose="05000000000000000000" pitchFamily="2" charset="2"/>
              </a:rPr>
              <a:t>good</a:t>
            </a:r>
            <a:r>
              <a:rPr lang="de-CH" sz="2800" dirty="0" smtClean="0">
                <a:sym typeface="Wingdings" panose="05000000000000000000" pitchFamily="2" charset="2"/>
              </a:rPr>
              <a:t>	        </a:t>
            </a:r>
            <a:r>
              <a:rPr lang="de-CH" sz="2800" dirty="0" err="1" smtClean="0">
                <a:sym typeface="Wingdings" panose="05000000000000000000" pitchFamily="2" charset="2"/>
              </a:rPr>
              <a:t>better</a:t>
            </a:r>
            <a:r>
              <a:rPr lang="de-CH" sz="2800" dirty="0" smtClean="0">
                <a:sym typeface="Wingdings" panose="05000000000000000000" pitchFamily="2" charset="2"/>
              </a:rPr>
              <a:t>	             </a:t>
            </a:r>
            <a:r>
              <a:rPr lang="de-CH" sz="2800" b="1" dirty="0" err="1" smtClean="0">
                <a:sym typeface="Wingdings" panose="05000000000000000000" pitchFamily="2" charset="2"/>
              </a:rPr>
              <a:t>the</a:t>
            </a:r>
            <a:r>
              <a:rPr lang="de-CH" sz="2800" dirty="0" smtClean="0">
                <a:sym typeface="Wingdings" panose="05000000000000000000" pitchFamily="2" charset="2"/>
              </a:rPr>
              <a:t> </a:t>
            </a:r>
            <a:r>
              <a:rPr lang="de-CH" sz="2800" dirty="0" err="1" smtClean="0">
                <a:sym typeface="Wingdings" panose="05000000000000000000" pitchFamily="2" charset="2"/>
              </a:rPr>
              <a:t>best</a:t>
            </a:r>
            <a:endParaRPr lang="de-CH" sz="28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CH" sz="2800" dirty="0" err="1" smtClean="0">
                <a:sym typeface="Wingdings" panose="05000000000000000000" pitchFamily="2" charset="2"/>
              </a:rPr>
              <a:t>bad</a:t>
            </a:r>
            <a:r>
              <a:rPr lang="de-CH" sz="2800" dirty="0" smtClean="0">
                <a:sym typeface="Wingdings" panose="05000000000000000000" pitchFamily="2" charset="2"/>
              </a:rPr>
              <a:t>	        </a:t>
            </a:r>
            <a:r>
              <a:rPr lang="de-CH" sz="2800" dirty="0" err="1" smtClean="0">
                <a:sym typeface="Wingdings" panose="05000000000000000000" pitchFamily="2" charset="2"/>
              </a:rPr>
              <a:t>worse</a:t>
            </a:r>
            <a:r>
              <a:rPr lang="de-CH" sz="2800" dirty="0" smtClean="0">
                <a:sym typeface="Wingdings" panose="05000000000000000000" pitchFamily="2" charset="2"/>
              </a:rPr>
              <a:t>	             </a:t>
            </a:r>
            <a:r>
              <a:rPr lang="de-CH" sz="2800" b="1" dirty="0" err="1" smtClean="0">
                <a:sym typeface="Wingdings" panose="05000000000000000000" pitchFamily="2" charset="2"/>
              </a:rPr>
              <a:t>the</a:t>
            </a:r>
            <a:r>
              <a:rPr lang="de-CH" sz="2800" dirty="0" smtClean="0">
                <a:sym typeface="Wingdings" panose="05000000000000000000" pitchFamily="2" charset="2"/>
              </a:rPr>
              <a:t> </a:t>
            </a:r>
            <a:r>
              <a:rPr lang="de-CH" sz="2800" dirty="0" err="1" smtClean="0">
                <a:sym typeface="Wingdings" panose="05000000000000000000" pitchFamily="2" charset="2"/>
              </a:rPr>
              <a:t>worst</a:t>
            </a:r>
            <a:endParaRPr lang="de-CH" sz="28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A29B-A80A-4B8E-82F9-9A4FCD9796D8}" type="slidenum">
              <a:rPr lang="de-CH" smtClean="0"/>
              <a:pPr/>
              <a:t>17</a:t>
            </a:fld>
            <a:endParaRPr lang="de-CH"/>
          </a:p>
        </p:txBody>
      </p:sp>
      <p:pic>
        <p:nvPicPr>
          <p:cNvPr id="5" name="Bild 4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328" y="217700"/>
            <a:ext cx="1121664" cy="472440"/>
          </a:xfrm>
          <a:prstGeom prst="rect">
            <a:avLst/>
          </a:prstGeom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English Basics: adjectives, adverbs, comparison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3243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err="1"/>
              <a:t>C</a:t>
            </a:r>
            <a:r>
              <a:rPr lang="de-CH" b="1" dirty="0" err="1" smtClean="0"/>
              <a:t>omparison</a:t>
            </a:r>
            <a:endParaRPr lang="de-CH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err="1" smtClean="0"/>
              <a:t>comparative</a:t>
            </a:r>
            <a:r>
              <a:rPr lang="de-CH" dirty="0" smtClean="0"/>
              <a:t>: x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b="1" dirty="0" err="1" smtClean="0"/>
              <a:t>older</a:t>
            </a:r>
            <a:r>
              <a:rPr lang="de-CH" b="1" dirty="0" smtClean="0"/>
              <a:t> </a:t>
            </a:r>
            <a:r>
              <a:rPr lang="de-CH" b="1" dirty="0" err="1" smtClean="0"/>
              <a:t>than</a:t>
            </a:r>
            <a:r>
              <a:rPr lang="de-CH" b="1" dirty="0" smtClean="0"/>
              <a:t> </a:t>
            </a:r>
            <a:r>
              <a:rPr lang="de-CH" dirty="0" err="1" smtClean="0"/>
              <a:t>y</a:t>
            </a:r>
            <a:r>
              <a:rPr lang="de-CH" dirty="0" smtClean="0"/>
              <a:t> </a:t>
            </a:r>
            <a:r>
              <a:rPr lang="de-CH" sz="2400" dirty="0" smtClean="0"/>
              <a:t>(</a:t>
            </a:r>
            <a:r>
              <a:rPr lang="de-CH" sz="2400" i="1" dirty="0" smtClean="0"/>
              <a:t>älter </a:t>
            </a:r>
            <a:r>
              <a:rPr lang="de-CH" sz="2400" i="1" u="sng" dirty="0" smtClean="0"/>
              <a:t>als</a:t>
            </a:r>
            <a:r>
              <a:rPr lang="de-CH" sz="2400" dirty="0" smtClean="0"/>
              <a:t>)</a:t>
            </a:r>
          </a:p>
          <a:p>
            <a:pPr marL="0" indent="0">
              <a:buNone/>
            </a:pPr>
            <a:r>
              <a:rPr lang="de-CH" dirty="0"/>
              <a:t>	</a:t>
            </a:r>
            <a:r>
              <a:rPr lang="de-CH" dirty="0" smtClean="0"/>
              <a:t>- Peter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b="1" dirty="0" err="1" smtClean="0"/>
              <a:t>older</a:t>
            </a:r>
            <a:r>
              <a:rPr lang="de-CH" b="1" dirty="0" smtClean="0"/>
              <a:t> </a:t>
            </a:r>
            <a:r>
              <a:rPr lang="de-CH" b="1" dirty="0" err="1" smtClean="0"/>
              <a:t>than</a:t>
            </a:r>
            <a:r>
              <a:rPr lang="de-CH" b="1" dirty="0" smtClean="0"/>
              <a:t> </a:t>
            </a:r>
            <a:r>
              <a:rPr lang="de-CH" dirty="0" smtClean="0"/>
              <a:t>Jack.</a:t>
            </a:r>
          </a:p>
          <a:p>
            <a:pPr marL="0" indent="0">
              <a:buNone/>
            </a:pPr>
            <a:r>
              <a:rPr lang="de-CH" dirty="0"/>
              <a:t>	</a:t>
            </a:r>
            <a:r>
              <a:rPr lang="de-CH" dirty="0" smtClean="0"/>
              <a:t>- Mary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b="1" dirty="0" err="1" smtClean="0"/>
              <a:t>more</a:t>
            </a:r>
            <a:r>
              <a:rPr lang="de-CH" b="1" dirty="0" smtClean="0"/>
              <a:t> </a:t>
            </a:r>
            <a:r>
              <a:rPr lang="de-CH" b="1" dirty="0" err="1" smtClean="0"/>
              <a:t>careful</a:t>
            </a:r>
            <a:r>
              <a:rPr lang="de-CH" b="1" dirty="0" smtClean="0"/>
              <a:t> </a:t>
            </a:r>
            <a:r>
              <a:rPr lang="de-CH" b="1" dirty="0" err="1" smtClean="0"/>
              <a:t>than</a:t>
            </a:r>
            <a:r>
              <a:rPr lang="de-CH" b="1" dirty="0" smtClean="0"/>
              <a:t> </a:t>
            </a:r>
            <a:r>
              <a:rPr lang="de-CH" dirty="0" smtClean="0"/>
              <a:t>Sandra.</a:t>
            </a:r>
          </a:p>
          <a:p>
            <a:pPr marL="0" indent="0">
              <a:buNone/>
            </a:pPr>
            <a:r>
              <a:rPr lang="de-CH" dirty="0"/>
              <a:t>	</a:t>
            </a:r>
            <a:r>
              <a:rPr lang="de-CH" dirty="0" smtClean="0"/>
              <a:t>- Sandra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b="1" dirty="0" err="1" smtClean="0"/>
              <a:t>less</a:t>
            </a:r>
            <a:r>
              <a:rPr lang="de-CH" b="1" dirty="0" smtClean="0"/>
              <a:t> </a:t>
            </a:r>
            <a:r>
              <a:rPr lang="de-CH" b="1" dirty="0" err="1" smtClean="0"/>
              <a:t>careful</a:t>
            </a:r>
            <a:r>
              <a:rPr lang="de-CH" b="1" dirty="0" smtClean="0"/>
              <a:t> </a:t>
            </a:r>
            <a:r>
              <a:rPr lang="de-CH" b="1" dirty="0" err="1" smtClean="0"/>
              <a:t>than</a:t>
            </a:r>
            <a:r>
              <a:rPr lang="de-CH" b="1" dirty="0" smtClean="0"/>
              <a:t> </a:t>
            </a:r>
            <a:r>
              <a:rPr lang="de-CH" dirty="0" smtClean="0"/>
              <a:t>Mary</a:t>
            </a:r>
            <a:r>
              <a:rPr lang="de-CH" dirty="0" smtClean="0"/>
              <a:t>.</a:t>
            </a:r>
          </a:p>
          <a:p>
            <a:pPr marL="0" indent="0">
              <a:buNone/>
            </a:pPr>
            <a:endParaRPr lang="de-CH" dirty="0" smtClean="0"/>
          </a:p>
          <a:p>
            <a:r>
              <a:rPr lang="de-CH" dirty="0" err="1" smtClean="0"/>
              <a:t>comparative</a:t>
            </a:r>
            <a:r>
              <a:rPr lang="de-CH" dirty="0" smtClean="0"/>
              <a:t>: </a:t>
            </a:r>
            <a:r>
              <a:rPr lang="de-CH" b="1" dirty="0" err="1" smtClean="0"/>
              <a:t>as</a:t>
            </a:r>
            <a:r>
              <a:rPr lang="de-CH" b="1" dirty="0" smtClean="0"/>
              <a:t>…..</a:t>
            </a:r>
            <a:r>
              <a:rPr lang="de-CH" b="1" dirty="0" err="1" smtClean="0"/>
              <a:t>as</a:t>
            </a:r>
            <a:r>
              <a:rPr lang="de-CH" b="1" dirty="0" smtClean="0"/>
              <a:t> </a:t>
            </a:r>
            <a:r>
              <a:rPr lang="de-CH" sz="2400" dirty="0" smtClean="0"/>
              <a:t>(</a:t>
            </a:r>
            <a:r>
              <a:rPr lang="de-CH" sz="2400" i="1" dirty="0" smtClean="0"/>
              <a:t>gleich .... wie ...</a:t>
            </a:r>
            <a:r>
              <a:rPr lang="de-CH" sz="2400" dirty="0" smtClean="0"/>
              <a:t>)</a:t>
            </a:r>
            <a:endParaRPr lang="de-CH" sz="2400" b="1" dirty="0"/>
          </a:p>
          <a:p>
            <a:pPr marL="0" indent="0">
              <a:buNone/>
            </a:pPr>
            <a:r>
              <a:rPr lang="de-CH" dirty="0"/>
              <a:t>	</a:t>
            </a:r>
            <a:r>
              <a:rPr lang="de-CH" dirty="0" smtClean="0"/>
              <a:t>- Luke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b="1" dirty="0" err="1" smtClean="0"/>
              <a:t>as</a:t>
            </a:r>
            <a:r>
              <a:rPr lang="de-CH" b="1" dirty="0" smtClean="0"/>
              <a:t> </a:t>
            </a:r>
            <a:r>
              <a:rPr lang="de-CH" b="1" dirty="0" err="1" smtClean="0"/>
              <a:t>tall</a:t>
            </a:r>
            <a:r>
              <a:rPr lang="de-CH" b="1" dirty="0" smtClean="0"/>
              <a:t> </a:t>
            </a:r>
            <a:r>
              <a:rPr lang="de-CH" b="1" dirty="0" err="1" smtClean="0"/>
              <a:t>as</a:t>
            </a:r>
            <a:r>
              <a:rPr lang="de-CH" b="1" dirty="0" smtClean="0"/>
              <a:t> </a:t>
            </a:r>
            <a:r>
              <a:rPr lang="de-CH" dirty="0" smtClean="0"/>
              <a:t>John.</a:t>
            </a:r>
          </a:p>
          <a:p>
            <a:pPr marL="0" indent="0">
              <a:buNone/>
            </a:pPr>
            <a:r>
              <a:rPr lang="de-CH" dirty="0"/>
              <a:t>	</a:t>
            </a:r>
            <a:r>
              <a:rPr lang="de-CH" dirty="0" smtClean="0"/>
              <a:t>- Kelly </a:t>
            </a:r>
            <a:r>
              <a:rPr lang="de-CH" dirty="0" err="1" smtClean="0"/>
              <a:t>isn’t</a:t>
            </a:r>
            <a:r>
              <a:rPr lang="de-CH" dirty="0"/>
              <a:t> </a:t>
            </a:r>
            <a:r>
              <a:rPr lang="de-CH" b="1" dirty="0" err="1" smtClean="0"/>
              <a:t>as</a:t>
            </a:r>
            <a:r>
              <a:rPr lang="de-CH" b="1" dirty="0" smtClean="0"/>
              <a:t> smart </a:t>
            </a:r>
            <a:r>
              <a:rPr lang="de-CH" b="1" dirty="0" err="1" smtClean="0"/>
              <a:t>as</a:t>
            </a:r>
            <a:r>
              <a:rPr lang="de-CH" b="1" dirty="0" smtClean="0"/>
              <a:t> </a:t>
            </a:r>
            <a:r>
              <a:rPr lang="de-CH" dirty="0" smtClean="0"/>
              <a:t>Kathy.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A29B-A80A-4B8E-82F9-9A4FCD9796D8}" type="slidenum">
              <a:rPr lang="de-CH" smtClean="0"/>
              <a:pPr/>
              <a:t>18</a:t>
            </a:fld>
            <a:endParaRPr lang="de-CH"/>
          </a:p>
        </p:txBody>
      </p:sp>
      <p:pic>
        <p:nvPicPr>
          <p:cNvPr id="5" name="Bild 4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328" y="217700"/>
            <a:ext cx="1121664" cy="472440"/>
          </a:xfrm>
          <a:prstGeom prst="rect">
            <a:avLst/>
          </a:prstGeom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English Basics: adjectives, adverbs, comparison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2850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err="1" smtClean="0"/>
              <a:t>your</a:t>
            </a:r>
            <a:r>
              <a:rPr lang="de-CH" b="1" dirty="0" smtClean="0"/>
              <a:t> turn!!	</a:t>
            </a:r>
            <a:endParaRPr lang="de-CH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b="1" dirty="0" smtClean="0"/>
              <a:t>Work on</a:t>
            </a:r>
          </a:p>
          <a:p>
            <a:r>
              <a:rPr lang="de-CH" dirty="0" err="1" smtClean="0"/>
              <a:t>Grammar</a:t>
            </a:r>
            <a:r>
              <a:rPr lang="de-CH" dirty="0" smtClean="0"/>
              <a:t> Book : finish </a:t>
            </a:r>
            <a:r>
              <a:rPr lang="de-CH" dirty="0" err="1" smtClean="0"/>
              <a:t>units</a:t>
            </a:r>
            <a:r>
              <a:rPr lang="de-CH" dirty="0" smtClean="0"/>
              <a:t> </a:t>
            </a:r>
            <a:r>
              <a:rPr lang="de-CH" dirty="0" smtClean="0"/>
              <a:t>50</a:t>
            </a:r>
            <a:r>
              <a:rPr lang="de-CH" dirty="0" smtClean="0"/>
              <a:t> </a:t>
            </a:r>
            <a:r>
              <a:rPr lang="de-CH" dirty="0" smtClean="0"/>
              <a:t>– 51</a:t>
            </a:r>
          </a:p>
          <a:p>
            <a:r>
              <a:rPr lang="de-CH" dirty="0" err="1" smtClean="0"/>
              <a:t>Vocabulary</a:t>
            </a:r>
            <a:r>
              <a:rPr lang="de-CH" dirty="0" smtClean="0"/>
              <a:t> Book: Units 19, 25,26</a:t>
            </a:r>
          </a:p>
          <a:p>
            <a:r>
              <a:rPr lang="de-CH" dirty="0" smtClean="0"/>
              <a:t>Murphy </a:t>
            </a:r>
            <a:r>
              <a:rPr lang="de-CH" dirty="0" err="1" smtClean="0"/>
              <a:t>C</a:t>
            </a:r>
            <a:r>
              <a:rPr lang="de-CH" dirty="0" err="1" smtClean="0"/>
              <a:t>opies</a:t>
            </a:r>
            <a:endParaRPr lang="de-CH" dirty="0" smtClean="0"/>
          </a:p>
          <a:p>
            <a:pPr marL="0" indent="0">
              <a:buNone/>
            </a:pPr>
            <a:r>
              <a:rPr lang="de-CH" dirty="0" smtClean="0">
                <a:sym typeface="Wingdings" panose="05000000000000000000" pitchFamily="2" charset="2"/>
              </a:rPr>
              <a:t></a:t>
            </a:r>
            <a:r>
              <a:rPr lang="de-CH" dirty="0" err="1" smtClean="0">
                <a:sym typeface="Wingdings" panose="05000000000000000000" pitchFamily="2" charset="2"/>
              </a:rPr>
              <a:t>until</a:t>
            </a:r>
            <a:r>
              <a:rPr lang="de-CH" dirty="0" smtClean="0">
                <a:sym typeface="Wingdings" panose="05000000000000000000" pitchFamily="2" charset="2"/>
              </a:rPr>
              <a:t> end </a:t>
            </a:r>
            <a:r>
              <a:rPr lang="de-CH" dirty="0" err="1" smtClean="0">
                <a:sym typeface="Wingdings" panose="05000000000000000000" pitchFamily="2" charset="2"/>
              </a:rPr>
              <a:t>of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lesson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A29B-A80A-4B8E-82F9-9A4FCD9796D8}" type="slidenum">
              <a:rPr lang="de-CH" smtClean="0"/>
              <a:pPr/>
              <a:t>19</a:t>
            </a:fld>
            <a:endParaRPr lang="de-CH"/>
          </a:p>
        </p:txBody>
      </p:sp>
      <p:pic>
        <p:nvPicPr>
          <p:cNvPr id="5" name="Bild 4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328" y="217700"/>
            <a:ext cx="1121664" cy="472440"/>
          </a:xfrm>
          <a:prstGeom prst="rect">
            <a:avLst/>
          </a:prstGeom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English Basics: adjectives, adverbs, comparison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138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b="1" dirty="0" err="1" smtClean="0"/>
              <a:t>adjectives</a:t>
            </a:r>
            <a:r>
              <a:rPr lang="de-CH" b="1" dirty="0" smtClean="0"/>
              <a:t> &amp; </a:t>
            </a:r>
            <a:r>
              <a:rPr lang="de-CH" b="1" dirty="0" err="1" smtClean="0"/>
              <a:t>adverbs</a:t>
            </a:r>
            <a:endParaRPr lang="de-CH" b="1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E799-09BD-43F4-9AD9-5989B75C115A}" type="slidenum">
              <a:rPr lang="de-CH" smtClean="0"/>
              <a:pPr/>
              <a:t>2</a:t>
            </a:fld>
            <a:endParaRPr lang="de-CH"/>
          </a:p>
        </p:txBody>
      </p:sp>
      <p:pic>
        <p:nvPicPr>
          <p:cNvPr id="16" name="Bild 15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328" y="217700"/>
            <a:ext cx="1121664" cy="472440"/>
          </a:xfrm>
          <a:prstGeom prst="rect">
            <a:avLst/>
          </a:prstGeom>
        </p:spPr>
      </p:pic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English Basics: adjectives, adverbs, comparison</a:t>
            </a:r>
            <a:endParaRPr lang="de-CH"/>
          </a:p>
        </p:txBody>
      </p:sp>
      <p:sp>
        <p:nvSpPr>
          <p:cNvPr id="5" name="Textfeld 4"/>
          <p:cNvSpPr txBox="1"/>
          <p:nvPr/>
        </p:nvSpPr>
        <p:spPr>
          <a:xfrm>
            <a:off x="899592" y="1628800"/>
            <a:ext cx="7632848" cy="381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dirty="0" smtClean="0"/>
          </a:p>
          <a:p>
            <a:r>
              <a:rPr lang="de-DE" sz="2800" dirty="0" err="1" smtClean="0"/>
              <a:t>What</a:t>
            </a:r>
            <a:r>
              <a:rPr lang="de-DE" sz="2800" dirty="0" smtClean="0"/>
              <a:t> </a:t>
            </a:r>
            <a:r>
              <a:rPr lang="de-DE" sz="2800" dirty="0" err="1" smtClean="0"/>
              <a:t>is</a:t>
            </a:r>
            <a:r>
              <a:rPr lang="de-DE" sz="2800" dirty="0" smtClean="0"/>
              <a:t> an </a:t>
            </a:r>
            <a:r>
              <a:rPr lang="de-DE" sz="2800" b="1" dirty="0" err="1" smtClean="0"/>
              <a:t>adjective</a:t>
            </a:r>
            <a:r>
              <a:rPr lang="de-DE" sz="2800" dirty="0" smtClean="0"/>
              <a:t>? </a:t>
            </a:r>
            <a:r>
              <a:rPr lang="de-DE" sz="2800" dirty="0" err="1" smtClean="0"/>
              <a:t>How</a:t>
            </a:r>
            <a:r>
              <a:rPr lang="de-DE" sz="2800" dirty="0" smtClean="0"/>
              <a:t> do </a:t>
            </a:r>
            <a:r>
              <a:rPr lang="de-DE" sz="2800" dirty="0" err="1" smtClean="0"/>
              <a:t>we</a:t>
            </a:r>
            <a:r>
              <a:rPr lang="de-DE" sz="2800" dirty="0" smtClean="0"/>
              <a:t> </a:t>
            </a:r>
            <a:r>
              <a:rPr lang="de-DE" sz="2800" dirty="0" err="1" smtClean="0"/>
              <a:t>use</a:t>
            </a:r>
            <a:r>
              <a:rPr lang="de-DE" sz="2800" dirty="0" smtClean="0"/>
              <a:t> </a:t>
            </a:r>
            <a:r>
              <a:rPr lang="de-DE" sz="2800" dirty="0" err="1" smtClean="0"/>
              <a:t>it</a:t>
            </a:r>
            <a:r>
              <a:rPr lang="de-DE" sz="2800" dirty="0" smtClean="0"/>
              <a:t>? Write down an </a:t>
            </a:r>
            <a:r>
              <a:rPr lang="de-DE" sz="2800" dirty="0" err="1" smtClean="0"/>
              <a:t>example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yourself</a:t>
            </a:r>
            <a:r>
              <a:rPr lang="de-DE" sz="2800" dirty="0" smtClean="0"/>
              <a:t>: </a:t>
            </a:r>
          </a:p>
          <a:p>
            <a:endParaRPr lang="de-DE" sz="2800" dirty="0" smtClean="0"/>
          </a:p>
          <a:p>
            <a:endParaRPr lang="de-DE" sz="2800" dirty="0"/>
          </a:p>
          <a:p>
            <a:r>
              <a:rPr lang="de-DE" sz="2800" dirty="0" err="1"/>
              <a:t>What</a:t>
            </a:r>
            <a:r>
              <a:rPr lang="de-DE" sz="2800" dirty="0"/>
              <a:t> </a:t>
            </a:r>
            <a:r>
              <a:rPr lang="de-DE" sz="2800" dirty="0" err="1"/>
              <a:t>is</a:t>
            </a:r>
            <a:r>
              <a:rPr lang="de-DE" sz="2800" dirty="0"/>
              <a:t> an </a:t>
            </a:r>
            <a:r>
              <a:rPr lang="de-DE" sz="2800" b="1" dirty="0" err="1" smtClean="0"/>
              <a:t>adverb</a:t>
            </a:r>
            <a:r>
              <a:rPr lang="de-DE" sz="2800" dirty="0" smtClean="0"/>
              <a:t>? </a:t>
            </a:r>
            <a:r>
              <a:rPr lang="de-DE" sz="2800" dirty="0" err="1"/>
              <a:t>How</a:t>
            </a:r>
            <a:r>
              <a:rPr lang="de-DE" sz="2800" dirty="0"/>
              <a:t> do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use</a:t>
            </a:r>
            <a:r>
              <a:rPr lang="de-DE" sz="2800" dirty="0"/>
              <a:t> </a:t>
            </a:r>
            <a:r>
              <a:rPr lang="de-DE" sz="2800" dirty="0" err="1"/>
              <a:t>it</a:t>
            </a:r>
            <a:r>
              <a:rPr lang="de-DE" sz="2800" dirty="0"/>
              <a:t>? Write down an </a:t>
            </a:r>
            <a:r>
              <a:rPr lang="de-DE" sz="2800" dirty="0" err="1"/>
              <a:t>example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yourself</a:t>
            </a:r>
            <a:r>
              <a:rPr lang="de-DE" sz="2800" dirty="0"/>
              <a:t>: </a:t>
            </a:r>
          </a:p>
          <a:p>
            <a:endParaRPr lang="de-DE" sz="28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6270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err="1" smtClean="0"/>
              <a:t>Speaking</a:t>
            </a:r>
            <a:r>
              <a:rPr lang="de-CH" b="1" dirty="0" smtClean="0"/>
              <a:t> </a:t>
            </a:r>
            <a:r>
              <a:rPr lang="de-CH" b="1" dirty="0" err="1" smtClean="0"/>
              <a:t>exercise</a:t>
            </a:r>
            <a:r>
              <a:rPr lang="de-CH" b="1" dirty="0" smtClean="0"/>
              <a:t>	</a:t>
            </a:r>
            <a:endParaRPr lang="de-CH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CH" dirty="0" smtClean="0"/>
              <a:t>Hold a </a:t>
            </a:r>
            <a:r>
              <a:rPr lang="de-CH" b="1" dirty="0" err="1" smtClean="0"/>
              <a:t>conversation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a </a:t>
            </a:r>
            <a:r>
              <a:rPr lang="de-CH" dirty="0" err="1" smtClean="0"/>
              <a:t>partner</a:t>
            </a:r>
            <a:r>
              <a:rPr lang="de-CH" dirty="0" smtClean="0"/>
              <a:t> (</a:t>
            </a:r>
            <a:r>
              <a:rPr lang="de-CH" dirty="0" err="1" smtClean="0"/>
              <a:t>now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in </a:t>
            </a:r>
            <a:r>
              <a:rPr lang="de-CH" dirty="0" err="1" smtClean="0"/>
              <a:t>any</a:t>
            </a:r>
            <a:r>
              <a:rPr lang="de-CH" dirty="0" smtClean="0"/>
              <a:t> break </a:t>
            </a:r>
            <a:r>
              <a:rPr lang="de-CH" dirty="0" err="1" smtClean="0"/>
              <a:t>during</a:t>
            </a:r>
            <a:r>
              <a:rPr lang="de-CH" dirty="0" smtClean="0"/>
              <a:t> </a:t>
            </a:r>
            <a:r>
              <a:rPr lang="de-CH" dirty="0" err="1" smtClean="0"/>
              <a:t>school</a:t>
            </a:r>
            <a:r>
              <a:rPr lang="de-CH" dirty="0" smtClean="0"/>
              <a:t>).</a:t>
            </a:r>
          </a:p>
          <a:p>
            <a:r>
              <a:rPr lang="de-CH" dirty="0" smtClean="0"/>
              <a:t>Talk </a:t>
            </a:r>
            <a:r>
              <a:rPr lang="de-CH" dirty="0" err="1" smtClean="0"/>
              <a:t>about</a:t>
            </a:r>
            <a:r>
              <a:rPr lang="de-CH" dirty="0" smtClean="0"/>
              <a:t>:</a:t>
            </a:r>
          </a:p>
          <a:p>
            <a:pPr lvl="1"/>
            <a:r>
              <a:rPr lang="de-CH" dirty="0" err="1" smtClean="0"/>
              <a:t>Your</a:t>
            </a:r>
            <a:r>
              <a:rPr lang="de-CH" dirty="0" smtClean="0"/>
              <a:t> </a:t>
            </a:r>
            <a:r>
              <a:rPr lang="de-CH" dirty="0" err="1" smtClean="0"/>
              <a:t>interests</a:t>
            </a:r>
            <a:r>
              <a:rPr lang="de-CH" dirty="0" smtClean="0"/>
              <a:t> in </a:t>
            </a:r>
            <a:r>
              <a:rPr lang="de-CH" dirty="0" err="1" smtClean="0"/>
              <a:t>general</a:t>
            </a:r>
            <a:endParaRPr lang="de-CH" dirty="0" smtClean="0"/>
          </a:p>
          <a:p>
            <a:pPr lvl="1"/>
            <a:r>
              <a:rPr lang="de-CH" dirty="0" err="1" smtClean="0"/>
              <a:t>Your</a:t>
            </a:r>
            <a:r>
              <a:rPr lang="de-CH" dirty="0" smtClean="0"/>
              <a:t> </a:t>
            </a:r>
            <a:r>
              <a:rPr lang="de-CH" dirty="0" err="1" smtClean="0"/>
              <a:t>hobbies</a:t>
            </a:r>
            <a:endParaRPr lang="de-CH" dirty="0" smtClean="0"/>
          </a:p>
          <a:p>
            <a:pPr lvl="1"/>
            <a:r>
              <a:rPr lang="de-CH" dirty="0" err="1" smtClean="0"/>
              <a:t>Your</a:t>
            </a:r>
            <a:r>
              <a:rPr lang="de-CH" dirty="0" smtClean="0"/>
              <a:t> </a:t>
            </a:r>
            <a:r>
              <a:rPr lang="de-CH" dirty="0" err="1" smtClean="0"/>
              <a:t>favourite</a:t>
            </a:r>
            <a:r>
              <a:rPr lang="de-CH" dirty="0" smtClean="0"/>
              <a:t> </a:t>
            </a:r>
            <a:r>
              <a:rPr lang="de-CH" dirty="0" err="1" smtClean="0"/>
              <a:t>movie</a:t>
            </a:r>
            <a:endParaRPr lang="de-CH" dirty="0" smtClean="0"/>
          </a:p>
          <a:p>
            <a:pPr lvl="1"/>
            <a:r>
              <a:rPr lang="de-CH" dirty="0" err="1" smtClean="0"/>
              <a:t>your</a:t>
            </a:r>
            <a:r>
              <a:rPr lang="de-CH" dirty="0" smtClean="0"/>
              <a:t> last </a:t>
            </a:r>
            <a:r>
              <a:rPr lang="de-CH" dirty="0" err="1" smtClean="0"/>
              <a:t>holiday</a:t>
            </a:r>
            <a:endParaRPr lang="de-CH" dirty="0" smtClean="0"/>
          </a:p>
          <a:p>
            <a:pPr lvl="1"/>
            <a:r>
              <a:rPr lang="de-CH" dirty="0" err="1" smtClean="0"/>
              <a:t>places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like</a:t>
            </a:r>
            <a:r>
              <a:rPr lang="de-CH" dirty="0" smtClean="0"/>
              <a:t>, etc., etc.</a:t>
            </a:r>
          </a:p>
          <a:p>
            <a:pPr marL="457200" lvl="1" indent="0">
              <a:buNone/>
            </a:pPr>
            <a:r>
              <a:rPr lang="de-CH" dirty="0" smtClean="0">
                <a:sym typeface="Wingdings"/>
              </a:rPr>
              <a:t> </a:t>
            </a:r>
            <a:r>
              <a:rPr lang="de-CH" dirty="0" err="1" smtClean="0">
                <a:sym typeface="Wingdings"/>
              </a:rPr>
              <a:t>the</a:t>
            </a:r>
            <a:r>
              <a:rPr lang="de-CH" dirty="0" smtClean="0">
                <a:sym typeface="Wingdings"/>
              </a:rPr>
              <a:t> </a:t>
            </a:r>
            <a:r>
              <a:rPr lang="de-CH" dirty="0" err="1" smtClean="0">
                <a:sym typeface="Wingdings"/>
              </a:rPr>
              <a:t>topic</a:t>
            </a:r>
            <a:r>
              <a:rPr lang="de-CH" dirty="0" smtClean="0">
                <a:sym typeface="Wingdings"/>
              </a:rPr>
              <a:t> </a:t>
            </a:r>
            <a:r>
              <a:rPr lang="de-CH" dirty="0" err="1" smtClean="0">
                <a:sym typeface="Wingdings"/>
              </a:rPr>
              <a:t>doesn‘t</a:t>
            </a:r>
            <a:r>
              <a:rPr lang="de-CH" dirty="0" smtClean="0">
                <a:sym typeface="Wingdings"/>
              </a:rPr>
              <a:t> </a:t>
            </a:r>
            <a:r>
              <a:rPr lang="de-CH" dirty="0" err="1" smtClean="0">
                <a:sym typeface="Wingdings"/>
              </a:rPr>
              <a:t>really</a:t>
            </a:r>
            <a:r>
              <a:rPr lang="de-CH" dirty="0" smtClean="0">
                <a:sym typeface="Wingdings"/>
              </a:rPr>
              <a:t> matter!!</a:t>
            </a:r>
            <a:endParaRPr lang="de-CH" dirty="0" smtClean="0"/>
          </a:p>
          <a:p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smtClean="0"/>
              <a:t>as</a:t>
            </a:r>
            <a:r>
              <a:rPr lang="de-CH" dirty="0" smtClean="0"/>
              <a:t> </a:t>
            </a:r>
            <a:r>
              <a:rPr lang="de-CH" dirty="0" err="1" smtClean="0"/>
              <a:t>many</a:t>
            </a:r>
            <a:r>
              <a:rPr lang="de-CH" dirty="0" smtClean="0"/>
              <a:t> </a:t>
            </a:r>
            <a:r>
              <a:rPr lang="de-CH" dirty="0" err="1" smtClean="0"/>
              <a:t>grammar</a:t>
            </a:r>
            <a:r>
              <a:rPr lang="de-CH" dirty="0" smtClean="0"/>
              <a:t> </a:t>
            </a:r>
            <a:r>
              <a:rPr lang="de-CH" dirty="0" err="1" smtClean="0"/>
              <a:t>aspects</a:t>
            </a:r>
            <a:r>
              <a:rPr lang="de-CH" dirty="0" smtClean="0"/>
              <a:t> </a:t>
            </a:r>
            <a:r>
              <a:rPr lang="de-CH" dirty="0" err="1" smtClean="0"/>
              <a:t>from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above</a:t>
            </a:r>
            <a:r>
              <a:rPr lang="de-CH" dirty="0" smtClean="0"/>
              <a:t> </a:t>
            </a:r>
            <a:r>
              <a:rPr lang="de-CH" dirty="0" err="1" smtClean="0"/>
              <a:t>list</a:t>
            </a:r>
            <a:r>
              <a:rPr lang="de-CH" dirty="0" smtClean="0"/>
              <a:t> </a:t>
            </a:r>
            <a:r>
              <a:rPr lang="de-CH" dirty="0" err="1" smtClean="0"/>
              <a:t>as</a:t>
            </a:r>
            <a:r>
              <a:rPr lang="de-CH" dirty="0" smtClean="0"/>
              <a:t> </a:t>
            </a:r>
            <a:r>
              <a:rPr lang="de-CH" dirty="0" err="1" smtClean="0"/>
              <a:t>possible</a:t>
            </a:r>
            <a:r>
              <a:rPr lang="de-CH" dirty="0" smtClean="0"/>
              <a:t>!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A29B-A80A-4B8E-82F9-9A4FCD9796D8}" type="slidenum">
              <a:rPr lang="de-CH" smtClean="0"/>
              <a:pPr/>
              <a:t>20</a:t>
            </a:fld>
            <a:endParaRPr lang="de-CH"/>
          </a:p>
        </p:txBody>
      </p:sp>
      <p:pic>
        <p:nvPicPr>
          <p:cNvPr id="5" name="Bild 4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328" y="217700"/>
            <a:ext cx="1121664" cy="472440"/>
          </a:xfrm>
          <a:prstGeom prst="rect">
            <a:avLst/>
          </a:prstGeom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English Basics: adjectives, adverbs, comparison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4786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err="1" smtClean="0"/>
              <a:t>Adjectives</a:t>
            </a:r>
            <a:r>
              <a:rPr lang="de-CH" b="1" dirty="0" smtClean="0"/>
              <a:t> on -</a:t>
            </a:r>
            <a:r>
              <a:rPr lang="de-CH" b="1" dirty="0" err="1" smtClean="0"/>
              <a:t>ing</a:t>
            </a:r>
            <a:r>
              <a:rPr lang="de-CH" b="1" dirty="0" smtClean="0"/>
              <a:t> </a:t>
            </a:r>
            <a:r>
              <a:rPr lang="de-CH" b="1" dirty="0" err="1" smtClean="0"/>
              <a:t>and</a:t>
            </a:r>
            <a:r>
              <a:rPr lang="de-CH" b="1" dirty="0" smtClean="0"/>
              <a:t> -</a:t>
            </a:r>
            <a:r>
              <a:rPr lang="de-CH" b="1" dirty="0" err="1" smtClean="0"/>
              <a:t>ed</a:t>
            </a:r>
            <a:r>
              <a:rPr lang="de-CH" b="1" dirty="0" smtClean="0"/>
              <a:t>	</a:t>
            </a:r>
            <a:endParaRPr lang="de-CH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4114800" cy="44930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CH" sz="2400" dirty="0" err="1" smtClean="0"/>
              <a:t>My</a:t>
            </a:r>
            <a:r>
              <a:rPr lang="de-CH" sz="2400" dirty="0" smtClean="0"/>
              <a:t> </a:t>
            </a:r>
            <a:r>
              <a:rPr lang="de-CH" sz="2400" u="sng" dirty="0" err="1" smtClean="0"/>
              <a:t>job</a:t>
            </a:r>
            <a:r>
              <a:rPr lang="de-CH" sz="2400" dirty="0" smtClean="0"/>
              <a:t> </a:t>
            </a:r>
            <a:r>
              <a:rPr lang="de-CH" sz="2400" dirty="0" err="1" smtClean="0"/>
              <a:t>is</a:t>
            </a:r>
            <a:r>
              <a:rPr lang="de-CH" sz="2400" dirty="0" smtClean="0"/>
              <a:t> </a:t>
            </a:r>
            <a:r>
              <a:rPr lang="de-CH" sz="2400" dirty="0" err="1" smtClean="0"/>
              <a:t>interest</a:t>
            </a:r>
            <a:r>
              <a:rPr lang="de-CH" sz="2400" b="1" u="sng" dirty="0" err="1" smtClean="0"/>
              <a:t>ing</a:t>
            </a:r>
            <a:r>
              <a:rPr lang="de-CH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de-CH" sz="2400" dirty="0" smtClean="0"/>
              <a:t>This </a:t>
            </a:r>
            <a:r>
              <a:rPr lang="de-CH" sz="2400" u="sng" dirty="0" err="1" smtClean="0"/>
              <a:t>book</a:t>
            </a:r>
            <a:r>
              <a:rPr lang="de-CH" sz="2400" dirty="0" smtClean="0"/>
              <a:t> </a:t>
            </a:r>
            <a:r>
              <a:rPr lang="de-CH" sz="2400" dirty="0" err="1" smtClean="0"/>
              <a:t>is</a:t>
            </a:r>
            <a:r>
              <a:rPr lang="de-CH" sz="2400" dirty="0" smtClean="0"/>
              <a:t> </a:t>
            </a:r>
            <a:r>
              <a:rPr lang="de-CH" sz="2400" dirty="0" err="1" smtClean="0"/>
              <a:t>amaz</a:t>
            </a:r>
            <a:r>
              <a:rPr lang="de-CH" sz="2400" b="1" u="sng" dirty="0" err="1" smtClean="0"/>
              <a:t>ing</a:t>
            </a:r>
            <a:r>
              <a:rPr lang="de-CH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de-CH" sz="2400" dirty="0" smtClean="0"/>
              <a:t>The </a:t>
            </a:r>
            <a:r>
              <a:rPr lang="de-CH" sz="2400" u="sng" dirty="0" err="1" smtClean="0"/>
              <a:t>movie</a:t>
            </a:r>
            <a:r>
              <a:rPr lang="de-CH" sz="2400" dirty="0" smtClean="0"/>
              <a:t> was </a:t>
            </a:r>
            <a:r>
              <a:rPr lang="de-CH" sz="2400" dirty="0" err="1" smtClean="0"/>
              <a:t>disappoint</a:t>
            </a:r>
            <a:r>
              <a:rPr lang="de-CH" sz="2400" b="1" u="sng" dirty="0" err="1" smtClean="0"/>
              <a:t>ing</a:t>
            </a:r>
            <a:r>
              <a:rPr lang="de-CH" sz="2400" dirty="0" smtClean="0"/>
              <a:t>.</a:t>
            </a:r>
          </a:p>
          <a:p>
            <a:pPr>
              <a:lnSpc>
                <a:spcPct val="150000"/>
              </a:lnSpc>
            </a:pPr>
            <a:endParaRPr lang="de-CH" sz="2400" dirty="0"/>
          </a:p>
          <a:p>
            <a:pPr>
              <a:lnSpc>
                <a:spcPct val="150000"/>
              </a:lnSpc>
            </a:pPr>
            <a:r>
              <a:rPr lang="de-CH" sz="2400" dirty="0" smtClean="0"/>
              <a:t>Things </a:t>
            </a:r>
            <a:r>
              <a:rPr lang="de-CH" sz="2400" dirty="0" err="1" smtClean="0"/>
              <a:t>are</a:t>
            </a:r>
            <a:r>
              <a:rPr lang="de-CH" sz="2400" dirty="0" smtClean="0"/>
              <a:t> </a:t>
            </a:r>
            <a:r>
              <a:rPr lang="de-CH" sz="2400" b="1" dirty="0" smtClean="0"/>
              <a:t>x-ing</a:t>
            </a:r>
            <a:r>
              <a:rPr lang="de-CH" sz="2400" dirty="0" smtClean="0"/>
              <a:t>.</a:t>
            </a:r>
            <a:endParaRPr lang="de-CH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3984103" y="1647540"/>
            <a:ext cx="3960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/>
              <a:buChar char="à"/>
            </a:pPr>
            <a:r>
              <a:rPr lang="de-CH" sz="2400" dirty="0" err="1" smtClean="0">
                <a:sym typeface="Wingdings" panose="05000000000000000000" pitchFamily="2" charset="2"/>
              </a:rPr>
              <a:t>I’m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dirty="0" err="1" smtClean="0">
                <a:sym typeface="Wingdings" panose="05000000000000000000" pitchFamily="2" charset="2"/>
              </a:rPr>
              <a:t>interest</a:t>
            </a:r>
            <a:r>
              <a:rPr lang="de-CH" sz="2400" b="1" u="sng" dirty="0" err="1" smtClean="0">
                <a:sym typeface="Wingdings" panose="05000000000000000000" pitchFamily="2" charset="2"/>
              </a:rPr>
              <a:t>ed</a:t>
            </a:r>
            <a:r>
              <a:rPr lang="de-CH" sz="2400" dirty="0" smtClean="0">
                <a:sym typeface="Wingdings" panose="05000000000000000000" pitchFamily="2" charset="2"/>
              </a:rPr>
              <a:t> in </a:t>
            </a:r>
            <a:r>
              <a:rPr lang="de-CH" sz="2400" dirty="0" err="1" smtClean="0">
                <a:sym typeface="Wingdings" panose="05000000000000000000" pitchFamily="2" charset="2"/>
              </a:rPr>
              <a:t>the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dirty="0" err="1" smtClean="0">
                <a:sym typeface="Wingdings" panose="05000000000000000000" pitchFamily="2" charset="2"/>
              </a:rPr>
              <a:t>job</a:t>
            </a:r>
            <a:r>
              <a:rPr lang="de-CH" sz="2400" dirty="0" smtClean="0">
                <a:sym typeface="Wingdings" panose="05000000000000000000" pitchFamily="2" charset="2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/>
              <a:buChar char="à"/>
            </a:pPr>
            <a:r>
              <a:rPr lang="de-CH" sz="2400" dirty="0" err="1" smtClean="0">
                <a:sym typeface="Wingdings" panose="05000000000000000000" pitchFamily="2" charset="2"/>
              </a:rPr>
              <a:t>I’m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dirty="0" err="1" smtClean="0">
                <a:sym typeface="Wingdings" panose="05000000000000000000" pitchFamily="2" charset="2"/>
              </a:rPr>
              <a:t>amaz</a:t>
            </a:r>
            <a:r>
              <a:rPr lang="de-CH" sz="2400" b="1" u="sng" dirty="0" err="1" smtClean="0">
                <a:sym typeface="Wingdings" panose="05000000000000000000" pitchFamily="2" charset="2"/>
              </a:rPr>
              <a:t>ed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dirty="0" err="1" smtClean="0">
                <a:sym typeface="Wingdings" panose="05000000000000000000" pitchFamily="2" charset="2"/>
              </a:rPr>
              <a:t>by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dirty="0" err="1" smtClean="0">
                <a:sym typeface="Wingdings" panose="05000000000000000000" pitchFamily="2" charset="2"/>
              </a:rPr>
              <a:t>the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dirty="0" err="1" smtClean="0">
                <a:sym typeface="Wingdings" panose="05000000000000000000" pitchFamily="2" charset="2"/>
              </a:rPr>
              <a:t>book</a:t>
            </a:r>
            <a:r>
              <a:rPr lang="de-CH" sz="2400" dirty="0" smtClean="0">
                <a:sym typeface="Wingdings" panose="05000000000000000000" pitchFamily="2" charset="2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/>
              <a:buChar char="à"/>
            </a:pPr>
            <a:r>
              <a:rPr lang="de-CH" sz="2400" dirty="0" err="1" smtClean="0">
                <a:sym typeface="Wingdings" panose="05000000000000000000" pitchFamily="2" charset="2"/>
              </a:rPr>
              <a:t>I’m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dirty="0" err="1" smtClean="0">
                <a:sym typeface="Wingdings" panose="05000000000000000000" pitchFamily="2" charset="2"/>
              </a:rPr>
              <a:t>disappoint</a:t>
            </a:r>
            <a:r>
              <a:rPr lang="de-CH" sz="2400" b="1" u="sng" dirty="0" err="1" smtClean="0">
                <a:sym typeface="Wingdings" panose="05000000000000000000" pitchFamily="2" charset="2"/>
              </a:rPr>
              <a:t>ed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dirty="0" err="1" smtClean="0">
                <a:sym typeface="Wingdings" panose="05000000000000000000" pitchFamily="2" charset="2"/>
              </a:rPr>
              <a:t>by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dirty="0" err="1" smtClean="0">
                <a:sym typeface="Wingdings" panose="05000000000000000000" pitchFamily="2" charset="2"/>
              </a:rPr>
              <a:t>the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dirty="0" err="1" smtClean="0">
                <a:sym typeface="Wingdings" panose="05000000000000000000" pitchFamily="2" charset="2"/>
              </a:rPr>
              <a:t>movie</a:t>
            </a:r>
            <a:r>
              <a:rPr lang="de-CH" sz="2400" dirty="0" smtClean="0"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211960" y="4751778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 err="1" smtClean="0"/>
              <a:t>We</a:t>
            </a:r>
            <a:r>
              <a:rPr lang="de-CH" sz="2400" dirty="0" smtClean="0"/>
              <a:t> </a:t>
            </a:r>
            <a:r>
              <a:rPr lang="de-CH" sz="2400" dirty="0" err="1" smtClean="0"/>
              <a:t>are</a:t>
            </a:r>
            <a:r>
              <a:rPr lang="de-CH" sz="2400" dirty="0" smtClean="0"/>
              <a:t> </a:t>
            </a:r>
            <a:r>
              <a:rPr lang="de-CH" sz="2400" b="1" dirty="0" smtClean="0"/>
              <a:t>x-</a:t>
            </a:r>
            <a:r>
              <a:rPr lang="de-CH" sz="2400" b="1" dirty="0" err="1" smtClean="0"/>
              <a:t>ed</a:t>
            </a:r>
            <a:r>
              <a:rPr lang="de-CH" sz="2400" dirty="0" smtClean="0"/>
              <a:t> </a:t>
            </a:r>
            <a:r>
              <a:rPr lang="de-CH" sz="2400" u="sng" dirty="0" err="1" smtClean="0"/>
              <a:t>by</a:t>
            </a:r>
            <a:r>
              <a:rPr lang="de-CH" sz="2400" u="sng" dirty="0" smtClean="0"/>
              <a:t>/in</a:t>
            </a:r>
            <a:r>
              <a:rPr lang="de-CH" sz="2400" dirty="0" smtClean="0"/>
              <a:t> </a:t>
            </a:r>
            <a:r>
              <a:rPr lang="de-CH" sz="2400" dirty="0" err="1" smtClean="0"/>
              <a:t>things</a:t>
            </a:r>
            <a:r>
              <a:rPr lang="de-CH" sz="2400" dirty="0" smtClean="0"/>
              <a:t>.</a:t>
            </a:r>
            <a:endParaRPr lang="de-CH" sz="24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E799-09BD-43F4-9AD9-5989B75C115A}" type="slidenum">
              <a:rPr lang="de-CH" smtClean="0"/>
              <a:pPr/>
              <a:t>3</a:t>
            </a:fld>
            <a:endParaRPr lang="de-CH"/>
          </a:p>
        </p:txBody>
      </p:sp>
      <p:pic>
        <p:nvPicPr>
          <p:cNvPr id="7" name="Bild 6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328" y="217700"/>
            <a:ext cx="1121664" cy="472440"/>
          </a:xfrm>
          <a:prstGeom prst="rect">
            <a:avLst/>
          </a:prstGeom>
        </p:spPr>
      </p:pic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English Basics: adjectives, adverbs, comparison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8112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err="1" smtClean="0"/>
              <a:t>Adjectives</a:t>
            </a:r>
            <a:r>
              <a:rPr lang="de-CH" dirty="0" smtClean="0"/>
              <a:t> &amp; Adverbs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Laura </a:t>
            </a:r>
            <a:r>
              <a:rPr lang="de-CH" dirty="0" err="1" smtClean="0"/>
              <a:t>has</a:t>
            </a:r>
            <a:r>
              <a:rPr lang="de-CH" dirty="0" smtClean="0"/>
              <a:t> </a:t>
            </a:r>
            <a:r>
              <a:rPr lang="de-CH" dirty="0" err="1" smtClean="0"/>
              <a:t>got</a:t>
            </a:r>
            <a:r>
              <a:rPr lang="de-CH" dirty="0" smtClean="0"/>
              <a:t> </a:t>
            </a:r>
            <a:r>
              <a:rPr lang="de-CH" b="1" dirty="0" err="1" smtClean="0"/>
              <a:t>brown</a:t>
            </a:r>
            <a:r>
              <a:rPr lang="de-CH" b="1" dirty="0" smtClean="0"/>
              <a:t> </a:t>
            </a:r>
            <a:r>
              <a:rPr lang="de-CH" dirty="0" err="1" smtClean="0"/>
              <a:t>eyes</a:t>
            </a:r>
            <a:r>
              <a:rPr lang="de-CH" dirty="0" smtClean="0"/>
              <a:t>.</a:t>
            </a:r>
          </a:p>
          <a:p>
            <a:r>
              <a:rPr lang="de-CH" dirty="0" err="1" smtClean="0"/>
              <a:t>It’s</a:t>
            </a:r>
            <a:r>
              <a:rPr lang="de-CH" dirty="0" smtClean="0"/>
              <a:t> a </a:t>
            </a:r>
            <a:r>
              <a:rPr lang="de-CH" b="1" dirty="0" err="1" smtClean="0"/>
              <a:t>nice</a:t>
            </a:r>
            <a:r>
              <a:rPr lang="de-CH" dirty="0" smtClean="0"/>
              <a:t> </a:t>
            </a:r>
            <a:r>
              <a:rPr lang="de-CH" dirty="0" err="1" smtClean="0"/>
              <a:t>day</a:t>
            </a:r>
            <a:r>
              <a:rPr lang="de-CH" dirty="0" smtClean="0"/>
              <a:t>.</a:t>
            </a:r>
          </a:p>
          <a:p>
            <a:r>
              <a:rPr lang="de-CH" dirty="0" smtClean="0"/>
              <a:t>I </a:t>
            </a:r>
            <a:r>
              <a:rPr lang="de-CH" dirty="0" err="1" smtClean="0"/>
              <a:t>love</a:t>
            </a:r>
            <a:r>
              <a:rPr lang="de-CH" dirty="0" smtClean="0"/>
              <a:t> </a:t>
            </a:r>
            <a:r>
              <a:rPr lang="de-CH" b="1" dirty="0" err="1" smtClean="0"/>
              <a:t>Italian</a:t>
            </a:r>
            <a:r>
              <a:rPr lang="de-CH" dirty="0" smtClean="0"/>
              <a:t> </a:t>
            </a:r>
            <a:r>
              <a:rPr lang="de-CH" dirty="0" err="1" smtClean="0"/>
              <a:t>food</a:t>
            </a:r>
            <a:r>
              <a:rPr lang="de-CH" dirty="0" smtClean="0"/>
              <a:t>.</a:t>
            </a:r>
          </a:p>
          <a:p>
            <a:r>
              <a:rPr lang="de-CH" dirty="0" smtClean="0"/>
              <a:t>I </a:t>
            </a:r>
            <a:r>
              <a:rPr lang="de-CH" dirty="0" err="1" smtClean="0"/>
              <a:t>don’t</a:t>
            </a:r>
            <a:r>
              <a:rPr lang="de-CH" dirty="0" smtClean="0"/>
              <a:t> </a:t>
            </a:r>
            <a:r>
              <a:rPr lang="de-CH" dirty="0" err="1" smtClean="0"/>
              <a:t>speak</a:t>
            </a:r>
            <a:r>
              <a:rPr lang="de-CH" dirty="0" smtClean="0"/>
              <a:t> </a:t>
            </a:r>
            <a:r>
              <a:rPr lang="de-CH" dirty="0" err="1" smtClean="0"/>
              <a:t>any</a:t>
            </a:r>
            <a:r>
              <a:rPr lang="de-CH" dirty="0" smtClean="0"/>
              <a:t> </a:t>
            </a:r>
            <a:r>
              <a:rPr lang="de-CH" b="1" dirty="0" err="1" smtClean="0"/>
              <a:t>foreign</a:t>
            </a:r>
            <a:r>
              <a:rPr lang="de-CH" dirty="0" smtClean="0"/>
              <a:t> </a:t>
            </a:r>
            <a:r>
              <a:rPr lang="de-CH" dirty="0" err="1" smtClean="0"/>
              <a:t>languages</a:t>
            </a:r>
            <a:r>
              <a:rPr lang="de-CH" dirty="0" smtClean="0"/>
              <a:t>.</a:t>
            </a:r>
          </a:p>
          <a:p>
            <a:endParaRPr lang="de-CH" dirty="0"/>
          </a:p>
          <a:p>
            <a:pPr marL="0" indent="0">
              <a:buNone/>
            </a:pPr>
            <a:r>
              <a:rPr lang="de-CH" dirty="0" smtClean="0">
                <a:sym typeface="Wingdings" panose="05000000000000000000" pitchFamily="2" charset="2"/>
              </a:rPr>
              <a:t> </a:t>
            </a:r>
            <a:r>
              <a:rPr lang="de-CH" dirty="0" err="1">
                <a:sym typeface="Wingdings" panose="05000000000000000000" pitchFamily="2" charset="2"/>
              </a:rPr>
              <a:t>a</a:t>
            </a:r>
            <a:r>
              <a:rPr lang="de-CH" dirty="0" err="1" smtClean="0">
                <a:sym typeface="Wingdings" panose="05000000000000000000" pitchFamily="2" charset="2"/>
              </a:rPr>
              <a:t>djective</a:t>
            </a:r>
            <a:r>
              <a:rPr lang="de-CH" dirty="0" smtClean="0">
                <a:sym typeface="Wingdings" panose="05000000000000000000" pitchFamily="2" charset="2"/>
              </a:rPr>
              <a:t> + </a:t>
            </a:r>
            <a:r>
              <a:rPr lang="de-CH" dirty="0" err="1" smtClean="0">
                <a:sym typeface="Wingdings" panose="05000000000000000000" pitchFamily="2" charset="2"/>
              </a:rPr>
              <a:t>noun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E799-09BD-43F4-9AD9-5989B75C115A}" type="slidenum">
              <a:rPr lang="de-CH" smtClean="0"/>
              <a:pPr/>
              <a:t>4</a:t>
            </a:fld>
            <a:endParaRPr lang="de-CH"/>
          </a:p>
        </p:txBody>
      </p:sp>
      <p:pic>
        <p:nvPicPr>
          <p:cNvPr id="5" name="Bild 4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328" y="217700"/>
            <a:ext cx="1121664" cy="472440"/>
          </a:xfrm>
          <a:prstGeom prst="rect">
            <a:avLst/>
          </a:prstGeom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English Basics: adjectives, adverbs, comparison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2955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err="1" smtClean="0"/>
              <a:t>Adjectives</a:t>
            </a:r>
            <a:r>
              <a:rPr lang="de-CH" dirty="0" smtClean="0"/>
              <a:t> &amp; Adverbs (2)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The </a:t>
            </a:r>
            <a:r>
              <a:rPr lang="de-CH" dirty="0" err="1" smtClean="0"/>
              <a:t>weather</a:t>
            </a:r>
            <a:r>
              <a:rPr lang="de-CH" dirty="0" smtClean="0"/>
              <a:t> </a:t>
            </a:r>
            <a:r>
              <a:rPr lang="de-CH" b="1" dirty="0" err="1" smtClean="0"/>
              <a:t>is</a:t>
            </a:r>
            <a:r>
              <a:rPr lang="de-CH" dirty="0" smtClean="0"/>
              <a:t> </a:t>
            </a:r>
            <a:r>
              <a:rPr lang="de-CH" b="1" dirty="0" err="1" smtClean="0"/>
              <a:t>nice</a:t>
            </a:r>
            <a:r>
              <a:rPr lang="de-CH" dirty="0" smtClean="0"/>
              <a:t> </a:t>
            </a:r>
            <a:r>
              <a:rPr lang="de-CH" dirty="0" err="1" smtClean="0"/>
              <a:t>today</a:t>
            </a:r>
            <a:r>
              <a:rPr lang="de-CH" dirty="0" smtClean="0"/>
              <a:t>,</a:t>
            </a:r>
          </a:p>
          <a:p>
            <a:r>
              <a:rPr lang="de-CH" dirty="0" smtClean="0"/>
              <a:t>These </a:t>
            </a:r>
            <a:r>
              <a:rPr lang="de-CH" dirty="0" err="1" smtClean="0"/>
              <a:t>flowers</a:t>
            </a:r>
            <a:r>
              <a:rPr lang="de-CH" dirty="0" smtClean="0"/>
              <a:t> </a:t>
            </a:r>
            <a:r>
              <a:rPr lang="de-CH" b="1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very</a:t>
            </a:r>
            <a:r>
              <a:rPr lang="de-CH" dirty="0" smtClean="0"/>
              <a:t> </a:t>
            </a:r>
            <a:r>
              <a:rPr lang="de-CH" b="1" dirty="0" err="1" smtClean="0"/>
              <a:t>beautiful</a:t>
            </a:r>
            <a:r>
              <a:rPr lang="de-CH" dirty="0" smtClean="0"/>
              <a:t>.</a:t>
            </a:r>
          </a:p>
          <a:p>
            <a:r>
              <a:rPr lang="de-CH" dirty="0" smtClean="0"/>
              <a:t>I </a:t>
            </a:r>
            <a:r>
              <a:rPr lang="de-CH" b="1" dirty="0" smtClean="0"/>
              <a:t>am</a:t>
            </a:r>
            <a:r>
              <a:rPr lang="de-CH" dirty="0" smtClean="0"/>
              <a:t> </a:t>
            </a:r>
            <a:r>
              <a:rPr lang="de-CH" b="1" dirty="0" err="1" smtClean="0"/>
              <a:t>hungry</a:t>
            </a:r>
            <a:r>
              <a:rPr lang="de-CH" dirty="0" smtClean="0"/>
              <a:t>.</a:t>
            </a:r>
          </a:p>
          <a:p>
            <a:r>
              <a:rPr lang="de-CH" dirty="0" smtClean="0"/>
              <a:t>The film </a:t>
            </a:r>
            <a:r>
              <a:rPr lang="de-CH" b="1" dirty="0" smtClean="0"/>
              <a:t>was</a:t>
            </a:r>
            <a:r>
              <a:rPr lang="de-CH" dirty="0" smtClean="0"/>
              <a:t> </a:t>
            </a:r>
            <a:r>
              <a:rPr lang="de-CH" b="1" dirty="0" err="1" smtClean="0"/>
              <a:t>boring</a:t>
            </a:r>
            <a:r>
              <a:rPr lang="de-CH" dirty="0" smtClean="0"/>
              <a:t>.</a:t>
            </a:r>
          </a:p>
          <a:p>
            <a:endParaRPr lang="de-CH" dirty="0"/>
          </a:p>
          <a:p>
            <a:pPr marL="0" indent="0">
              <a:buNone/>
            </a:pPr>
            <a:r>
              <a:rPr lang="de-CH" dirty="0" smtClean="0">
                <a:sym typeface="Wingdings" panose="05000000000000000000" pitchFamily="2" charset="2"/>
              </a:rPr>
              <a:t> </a:t>
            </a:r>
            <a:r>
              <a:rPr lang="de-CH" dirty="0" err="1">
                <a:sym typeface="Wingdings" panose="05000000000000000000" pitchFamily="2" charset="2"/>
              </a:rPr>
              <a:t>t</a:t>
            </a:r>
            <a:r>
              <a:rPr lang="de-CH" dirty="0" err="1" smtClean="0">
                <a:sym typeface="Wingdings" panose="05000000000000000000" pitchFamily="2" charset="2"/>
              </a:rPr>
              <a:t>o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be</a:t>
            </a:r>
            <a:r>
              <a:rPr lang="de-CH" dirty="0" smtClean="0">
                <a:sym typeface="Wingdings" panose="05000000000000000000" pitchFamily="2" charset="2"/>
              </a:rPr>
              <a:t> + </a:t>
            </a:r>
            <a:r>
              <a:rPr lang="de-CH" dirty="0" err="1" smtClean="0">
                <a:sym typeface="Wingdings" panose="05000000000000000000" pitchFamily="2" charset="2"/>
              </a:rPr>
              <a:t>adjective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E799-09BD-43F4-9AD9-5989B75C115A}" type="slidenum">
              <a:rPr lang="de-CH" smtClean="0"/>
              <a:pPr/>
              <a:t>5</a:t>
            </a:fld>
            <a:endParaRPr lang="de-CH"/>
          </a:p>
        </p:txBody>
      </p:sp>
      <p:pic>
        <p:nvPicPr>
          <p:cNvPr id="5" name="Bild 4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328" y="217700"/>
            <a:ext cx="1121664" cy="472440"/>
          </a:xfrm>
          <a:prstGeom prst="rect">
            <a:avLst/>
          </a:prstGeom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English Basics: adjectives, adverbs, comparison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188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err="1" smtClean="0"/>
              <a:t>Adjectives</a:t>
            </a:r>
            <a:r>
              <a:rPr lang="de-CH" dirty="0" smtClean="0"/>
              <a:t> &amp; Adverbs (3)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b="1" dirty="0" err="1" smtClean="0"/>
              <a:t>look</a:t>
            </a:r>
            <a:r>
              <a:rPr lang="de-CH" dirty="0" smtClean="0"/>
              <a:t> </a:t>
            </a:r>
            <a:r>
              <a:rPr lang="de-CH" b="1" dirty="0" err="1" smtClean="0"/>
              <a:t>tired</a:t>
            </a:r>
            <a:r>
              <a:rPr lang="de-CH" dirty="0" smtClean="0"/>
              <a:t>.</a:t>
            </a:r>
          </a:p>
          <a:p>
            <a:r>
              <a:rPr lang="de-CH" dirty="0" smtClean="0"/>
              <a:t>I </a:t>
            </a:r>
            <a:r>
              <a:rPr lang="de-CH" b="1" dirty="0" err="1" smtClean="0"/>
              <a:t>feel</a:t>
            </a:r>
            <a:r>
              <a:rPr lang="de-CH" dirty="0" smtClean="0"/>
              <a:t> </a:t>
            </a:r>
            <a:r>
              <a:rPr lang="de-CH" b="1" dirty="0" smtClean="0"/>
              <a:t>happy</a:t>
            </a:r>
            <a:r>
              <a:rPr lang="de-CH" dirty="0" smtClean="0"/>
              <a:t>.</a:t>
            </a:r>
          </a:p>
          <a:p>
            <a:r>
              <a:rPr lang="de-CH" dirty="0" smtClean="0"/>
              <a:t>The </a:t>
            </a:r>
            <a:r>
              <a:rPr lang="de-CH" dirty="0" err="1" smtClean="0"/>
              <a:t>food</a:t>
            </a:r>
            <a:r>
              <a:rPr lang="de-CH" dirty="0" smtClean="0"/>
              <a:t> </a:t>
            </a:r>
            <a:r>
              <a:rPr lang="de-CH" b="1" dirty="0" err="1" smtClean="0"/>
              <a:t>smells</a:t>
            </a:r>
            <a:r>
              <a:rPr lang="de-CH" dirty="0" smtClean="0"/>
              <a:t> </a:t>
            </a:r>
            <a:r>
              <a:rPr lang="de-CH" dirty="0" err="1" smtClean="0"/>
              <a:t>really</a:t>
            </a:r>
            <a:r>
              <a:rPr lang="de-CH" dirty="0" smtClean="0"/>
              <a:t> </a:t>
            </a:r>
            <a:r>
              <a:rPr lang="de-CH" b="1" dirty="0" err="1" smtClean="0"/>
              <a:t>good</a:t>
            </a:r>
            <a:r>
              <a:rPr lang="de-CH" dirty="0" smtClean="0"/>
              <a:t>.</a:t>
            </a:r>
          </a:p>
          <a:p>
            <a:r>
              <a:rPr lang="de-CH" dirty="0" err="1" smtClean="0"/>
              <a:t>Peter’s</a:t>
            </a:r>
            <a:r>
              <a:rPr lang="de-CH" dirty="0" smtClean="0"/>
              <a:t> </a:t>
            </a:r>
            <a:r>
              <a:rPr lang="de-CH" dirty="0" err="1" smtClean="0"/>
              <a:t>new</a:t>
            </a:r>
            <a:r>
              <a:rPr lang="de-CH" dirty="0" smtClean="0"/>
              <a:t> </a:t>
            </a:r>
            <a:r>
              <a:rPr lang="de-CH" dirty="0" err="1" smtClean="0"/>
              <a:t>job</a:t>
            </a:r>
            <a:r>
              <a:rPr lang="de-CH" dirty="0" smtClean="0"/>
              <a:t> </a:t>
            </a:r>
            <a:r>
              <a:rPr lang="de-CH" b="1" dirty="0" err="1" smtClean="0"/>
              <a:t>sounds</a:t>
            </a:r>
            <a:r>
              <a:rPr lang="de-CH" dirty="0" smtClean="0"/>
              <a:t> </a:t>
            </a:r>
            <a:r>
              <a:rPr lang="de-CH" b="1" dirty="0" err="1" smtClean="0"/>
              <a:t>interesting</a:t>
            </a:r>
            <a:r>
              <a:rPr lang="de-CH" dirty="0" smtClean="0"/>
              <a:t>.</a:t>
            </a:r>
          </a:p>
          <a:p>
            <a:endParaRPr lang="de-CH" dirty="0"/>
          </a:p>
          <a:p>
            <a:pPr marL="0" indent="0">
              <a:buNone/>
            </a:pPr>
            <a:r>
              <a:rPr lang="de-CH" dirty="0" smtClean="0">
                <a:sym typeface="Wingdings" panose="05000000000000000000" pitchFamily="2" charset="2"/>
              </a:rPr>
              <a:t> </a:t>
            </a:r>
            <a:r>
              <a:rPr lang="de-CH" b="1" dirty="0" err="1" smtClean="0">
                <a:sym typeface="Wingdings" panose="05000000000000000000" pitchFamily="2" charset="2"/>
              </a:rPr>
              <a:t>look</a:t>
            </a:r>
            <a:r>
              <a:rPr lang="de-CH" b="1" dirty="0" smtClean="0">
                <a:sym typeface="Wingdings" panose="05000000000000000000" pitchFamily="2" charset="2"/>
              </a:rPr>
              <a:t>/</a:t>
            </a:r>
            <a:r>
              <a:rPr lang="de-CH" b="1" dirty="0" err="1" smtClean="0">
                <a:sym typeface="Wingdings" panose="05000000000000000000" pitchFamily="2" charset="2"/>
              </a:rPr>
              <a:t>feel</a:t>
            </a:r>
            <a:r>
              <a:rPr lang="de-CH" b="1" dirty="0" smtClean="0">
                <a:sym typeface="Wingdings" panose="05000000000000000000" pitchFamily="2" charset="2"/>
              </a:rPr>
              <a:t>/</a:t>
            </a:r>
            <a:r>
              <a:rPr lang="de-CH" b="1" dirty="0" err="1" smtClean="0">
                <a:sym typeface="Wingdings" panose="05000000000000000000" pitchFamily="2" charset="2"/>
              </a:rPr>
              <a:t>smell</a:t>
            </a:r>
            <a:r>
              <a:rPr lang="de-CH" b="1" dirty="0" smtClean="0">
                <a:sym typeface="Wingdings" panose="05000000000000000000" pitchFamily="2" charset="2"/>
              </a:rPr>
              <a:t>/taste/</a:t>
            </a:r>
            <a:r>
              <a:rPr lang="de-CH" b="1" dirty="0" err="1" smtClean="0">
                <a:sym typeface="Wingdings" panose="05000000000000000000" pitchFamily="2" charset="2"/>
              </a:rPr>
              <a:t>sound</a:t>
            </a:r>
            <a:r>
              <a:rPr lang="de-CH" b="1" dirty="0" smtClean="0">
                <a:sym typeface="Wingdings" panose="05000000000000000000" pitchFamily="2" charset="2"/>
              </a:rPr>
              <a:t> </a:t>
            </a:r>
            <a:r>
              <a:rPr lang="de-CH" dirty="0" smtClean="0">
                <a:sym typeface="Wingdings" panose="05000000000000000000" pitchFamily="2" charset="2"/>
              </a:rPr>
              <a:t>+ </a:t>
            </a:r>
            <a:r>
              <a:rPr lang="de-CH" dirty="0" err="1" smtClean="0">
                <a:sym typeface="Wingdings" panose="05000000000000000000" pitchFamily="2" charset="2"/>
              </a:rPr>
              <a:t>adjective</a:t>
            </a:r>
            <a:r>
              <a:rPr lang="de-CH" dirty="0" smtClean="0">
                <a:sym typeface="Wingdings" panose="05000000000000000000" pitchFamily="2" charset="2"/>
              </a:rPr>
              <a:t>!!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E799-09BD-43F4-9AD9-5989B75C115A}" type="slidenum">
              <a:rPr lang="de-CH" smtClean="0"/>
              <a:pPr/>
              <a:t>6</a:t>
            </a:fld>
            <a:endParaRPr lang="de-CH"/>
          </a:p>
        </p:txBody>
      </p:sp>
      <p:pic>
        <p:nvPicPr>
          <p:cNvPr id="5" name="Bild 4" descr="hfwbern_logo1_c_3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1328" y="217700"/>
            <a:ext cx="1121664" cy="472440"/>
          </a:xfrm>
          <a:prstGeom prst="rect">
            <a:avLst/>
          </a:prstGeom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English Basics: adjectives, adverbs, comparison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67384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err="1" smtClean="0"/>
              <a:t>Adjectives</a:t>
            </a:r>
            <a:r>
              <a:rPr lang="de-CH" dirty="0" smtClean="0"/>
              <a:t> &amp; Adverbs (4)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sz="3600" b="1" dirty="0" smtClean="0"/>
              <a:t>Summary</a:t>
            </a:r>
            <a:r>
              <a:rPr lang="de-CH" sz="3600" dirty="0" smtClean="0"/>
              <a:t>:</a:t>
            </a:r>
          </a:p>
          <a:p>
            <a:pPr>
              <a:buFontTx/>
              <a:buChar char="-"/>
            </a:pPr>
            <a:r>
              <a:rPr lang="de-CH" sz="3600" dirty="0" err="1" smtClean="0">
                <a:sym typeface="Wingdings" panose="05000000000000000000" pitchFamily="2" charset="2"/>
              </a:rPr>
              <a:t>adjective</a:t>
            </a:r>
            <a:r>
              <a:rPr lang="de-CH" sz="3600" dirty="0" smtClean="0">
                <a:sym typeface="Wingdings" panose="05000000000000000000" pitchFamily="2" charset="2"/>
              </a:rPr>
              <a:t> + </a:t>
            </a:r>
            <a:r>
              <a:rPr lang="de-CH" sz="3600" dirty="0" err="1" smtClean="0">
                <a:sym typeface="Wingdings" panose="05000000000000000000" pitchFamily="2" charset="2"/>
              </a:rPr>
              <a:t>noun</a:t>
            </a:r>
            <a:endParaRPr lang="de-CH" sz="3600" dirty="0" smtClean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de-CH" sz="3600" dirty="0" err="1" smtClean="0">
                <a:sym typeface="Wingdings" panose="05000000000000000000" pitchFamily="2" charset="2"/>
              </a:rPr>
              <a:t>to</a:t>
            </a:r>
            <a:r>
              <a:rPr lang="de-CH" sz="3600" dirty="0" smtClean="0">
                <a:sym typeface="Wingdings" panose="05000000000000000000" pitchFamily="2" charset="2"/>
              </a:rPr>
              <a:t> </a:t>
            </a:r>
            <a:r>
              <a:rPr lang="de-CH" sz="3600" dirty="0" err="1" smtClean="0">
                <a:sym typeface="Wingdings" panose="05000000000000000000" pitchFamily="2" charset="2"/>
              </a:rPr>
              <a:t>be</a:t>
            </a:r>
            <a:r>
              <a:rPr lang="de-CH" sz="3600" dirty="0" smtClean="0">
                <a:sym typeface="Wingdings" panose="05000000000000000000" pitchFamily="2" charset="2"/>
              </a:rPr>
              <a:t> + </a:t>
            </a:r>
            <a:r>
              <a:rPr lang="de-CH" sz="3600" dirty="0" err="1" smtClean="0">
                <a:sym typeface="Wingdings" panose="05000000000000000000" pitchFamily="2" charset="2"/>
              </a:rPr>
              <a:t>adjective</a:t>
            </a:r>
            <a:endParaRPr lang="de-CH" sz="3600" dirty="0" smtClean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de-CH" sz="3600" dirty="0" err="1" smtClean="0">
                <a:sym typeface="Wingdings" panose="05000000000000000000" pitchFamily="2" charset="2"/>
              </a:rPr>
              <a:t>look</a:t>
            </a:r>
            <a:r>
              <a:rPr lang="de-CH" sz="3600" dirty="0" smtClean="0">
                <a:sym typeface="Wingdings" panose="05000000000000000000" pitchFamily="2" charset="2"/>
              </a:rPr>
              <a:t>/</a:t>
            </a:r>
            <a:r>
              <a:rPr lang="de-CH" sz="3600" dirty="0" err="1" smtClean="0">
                <a:sym typeface="Wingdings" panose="05000000000000000000" pitchFamily="2" charset="2"/>
              </a:rPr>
              <a:t>feel</a:t>
            </a:r>
            <a:r>
              <a:rPr lang="de-CH" sz="3600" dirty="0" smtClean="0">
                <a:sym typeface="Wingdings" panose="05000000000000000000" pitchFamily="2" charset="2"/>
              </a:rPr>
              <a:t>/</a:t>
            </a:r>
            <a:r>
              <a:rPr lang="de-CH" sz="3600" dirty="0" err="1" smtClean="0">
                <a:sym typeface="Wingdings" panose="05000000000000000000" pitchFamily="2" charset="2"/>
              </a:rPr>
              <a:t>smell</a:t>
            </a:r>
            <a:r>
              <a:rPr lang="de-CH" sz="3600" dirty="0" smtClean="0">
                <a:sym typeface="Wingdings" panose="05000000000000000000" pitchFamily="2" charset="2"/>
              </a:rPr>
              <a:t>/taste/</a:t>
            </a:r>
            <a:r>
              <a:rPr lang="de-CH" sz="3600" dirty="0" err="1" smtClean="0">
                <a:sym typeface="Wingdings" panose="05000000000000000000" pitchFamily="2" charset="2"/>
              </a:rPr>
              <a:t>sound</a:t>
            </a:r>
            <a:r>
              <a:rPr lang="de-CH" sz="3600" dirty="0" smtClean="0">
                <a:sym typeface="Wingdings" panose="05000000000000000000" pitchFamily="2" charset="2"/>
              </a:rPr>
              <a:t> + </a:t>
            </a:r>
            <a:r>
              <a:rPr lang="de-CH" sz="3600" dirty="0" err="1" smtClean="0">
                <a:sym typeface="Wingdings" panose="05000000000000000000" pitchFamily="2" charset="2"/>
              </a:rPr>
              <a:t>adjective</a:t>
            </a:r>
            <a:endParaRPr lang="de-CH" sz="3600" dirty="0" smtClean="0"/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E799-09BD-43F4-9AD9-5989B75C115A}" type="slidenum">
              <a:rPr lang="de-CH" smtClean="0"/>
              <a:pPr/>
              <a:t>7</a:t>
            </a:fld>
            <a:endParaRPr lang="de-CH"/>
          </a:p>
        </p:txBody>
      </p:sp>
      <p:pic>
        <p:nvPicPr>
          <p:cNvPr id="5" name="Bild 4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328" y="217700"/>
            <a:ext cx="1121664" cy="472440"/>
          </a:xfrm>
          <a:prstGeom prst="rect">
            <a:avLst/>
          </a:prstGeom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English Basics: adjectives, adverbs, comparison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86206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err="1" smtClean="0"/>
              <a:t>Adjectives</a:t>
            </a:r>
            <a:r>
              <a:rPr lang="de-CH" dirty="0" smtClean="0"/>
              <a:t> &amp; Adverbs (4)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sz="3600" b="1" dirty="0" smtClean="0"/>
              <a:t>Work on</a:t>
            </a:r>
          </a:p>
          <a:p>
            <a:r>
              <a:rPr lang="de-CH" sz="3600" dirty="0" smtClean="0"/>
              <a:t>Murphy </a:t>
            </a:r>
            <a:r>
              <a:rPr lang="de-CH" sz="3600" dirty="0" err="1" smtClean="0"/>
              <a:t>Copies</a:t>
            </a:r>
            <a:endParaRPr lang="de-CH" sz="3600" dirty="0" smtClean="0"/>
          </a:p>
          <a:p>
            <a:pPr marL="0" indent="0">
              <a:buNone/>
            </a:pPr>
            <a:endParaRPr lang="de-CH" sz="3600" dirty="0" smtClean="0"/>
          </a:p>
          <a:p>
            <a:endParaRPr lang="de-CH" sz="3600" dirty="0"/>
          </a:p>
          <a:p>
            <a:pPr marL="0" indent="0">
              <a:buNone/>
            </a:pPr>
            <a:r>
              <a:rPr lang="de-CH" sz="3600" dirty="0" smtClean="0">
                <a:sym typeface="Wingdings" panose="05000000000000000000" pitchFamily="2" charset="2"/>
              </a:rPr>
              <a:t> 15 </a:t>
            </a:r>
            <a:r>
              <a:rPr lang="de-CH" sz="3600" dirty="0" err="1" smtClean="0">
                <a:sym typeface="Wingdings" panose="05000000000000000000" pitchFamily="2" charset="2"/>
              </a:rPr>
              <a:t>minutes</a:t>
            </a:r>
            <a:endParaRPr lang="de-CH" sz="3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E799-09BD-43F4-9AD9-5989B75C115A}" type="slidenum">
              <a:rPr lang="de-CH" smtClean="0"/>
              <a:pPr/>
              <a:t>8</a:t>
            </a:fld>
            <a:endParaRPr lang="de-CH"/>
          </a:p>
        </p:txBody>
      </p:sp>
      <p:pic>
        <p:nvPicPr>
          <p:cNvPr id="5" name="Bild 4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328" y="217700"/>
            <a:ext cx="1121664" cy="472440"/>
          </a:xfrm>
          <a:prstGeom prst="rect">
            <a:avLst/>
          </a:prstGeom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English Basics: adjectives, adverbs, comparison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38799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Adjectives</a:t>
            </a:r>
            <a:r>
              <a:rPr lang="de-CH" dirty="0" smtClean="0"/>
              <a:t> &amp; </a:t>
            </a:r>
            <a:r>
              <a:rPr lang="de-CH" b="1" dirty="0" smtClean="0"/>
              <a:t>Adverbs</a:t>
            </a:r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de-CH" dirty="0" smtClean="0"/>
              <a:t>Susan </a:t>
            </a:r>
            <a:r>
              <a:rPr lang="de-CH" dirty="0" err="1" smtClean="0"/>
              <a:t>is</a:t>
            </a:r>
            <a:r>
              <a:rPr lang="de-CH" dirty="0" smtClean="0"/>
              <a:t> a </a:t>
            </a:r>
            <a:r>
              <a:rPr lang="de-CH" dirty="0" err="1" smtClean="0"/>
              <a:t>quiet</a:t>
            </a:r>
            <a:r>
              <a:rPr lang="de-CH" dirty="0" smtClean="0"/>
              <a:t> </a:t>
            </a:r>
            <a:r>
              <a:rPr lang="de-CH" dirty="0" err="1" smtClean="0"/>
              <a:t>girl</a:t>
            </a:r>
            <a:r>
              <a:rPr lang="de-CH" dirty="0" smtClean="0"/>
              <a:t>. </a:t>
            </a:r>
            <a:r>
              <a:rPr lang="de-CH" dirty="0" err="1" smtClean="0"/>
              <a:t>She</a:t>
            </a:r>
            <a:r>
              <a:rPr lang="de-CH" dirty="0" smtClean="0"/>
              <a:t> </a:t>
            </a:r>
            <a:r>
              <a:rPr lang="de-CH" u="sng" dirty="0" err="1" smtClean="0"/>
              <a:t>speaks</a:t>
            </a:r>
            <a:r>
              <a:rPr lang="de-CH" dirty="0" smtClean="0"/>
              <a:t> </a:t>
            </a:r>
            <a:r>
              <a:rPr lang="de-CH" dirty="0" err="1" smtClean="0"/>
              <a:t>quiet</a:t>
            </a:r>
            <a:r>
              <a:rPr lang="de-CH" b="1" dirty="0" err="1" smtClean="0"/>
              <a:t>ly</a:t>
            </a:r>
            <a:r>
              <a:rPr lang="de-CH" dirty="0" smtClean="0"/>
              <a:t>.</a:t>
            </a:r>
          </a:p>
          <a:p>
            <a:pPr marL="0" indent="0">
              <a:buNone/>
            </a:pPr>
            <a:r>
              <a:rPr lang="de-CH" dirty="0">
                <a:sym typeface="Wingdings" panose="05000000000000000000" pitchFamily="2" charset="2"/>
              </a:rPr>
              <a:t>	</a:t>
            </a:r>
            <a:r>
              <a:rPr lang="de-CH" i="1" dirty="0" err="1" smtClean="0">
                <a:sym typeface="Wingdings" panose="05000000000000000000" pitchFamily="2" charset="2"/>
              </a:rPr>
              <a:t>quiet</a:t>
            </a:r>
            <a:r>
              <a:rPr lang="de-CH" i="1" dirty="0" smtClean="0">
                <a:sym typeface="Wingdings" panose="05000000000000000000" pitchFamily="2" charset="2"/>
              </a:rPr>
              <a:t>					</a:t>
            </a:r>
            <a:r>
              <a:rPr lang="de-CH" i="1" dirty="0" err="1" smtClean="0">
                <a:sym typeface="Wingdings" panose="05000000000000000000" pitchFamily="2" charset="2"/>
              </a:rPr>
              <a:t>quiet-ly</a:t>
            </a:r>
            <a:endParaRPr lang="de-CH" i="1" dirty="0" smtClean="0"/>
          </a:p>
          <a:p>
            <a:r>
              <a:rPr lang="de-CH" dirty="0" smtClean="0"/>
              <a:t>Peter </a:t>
            </a:r>
            <a:r>
              <a:rPr lang="de-CH" dirty="0" err="1" smtClean="0"/>
              <a:t>is</a:t>
            </a:r>
            <a:r>
              <a:rPr lang="de-CH" dirty="0" smtClean="0"/>
              <a:t> a quick </a:t>
            </a:r>
            <a:r>
              <a:rPr lang="de-CH" dirty="0" err="1" smtClean="0"/>
              <a:t>learner</a:t>
            </a:r>
            <a:r>
              <a:rPr lang="de-CH" dirty="0" smtClean="0"/>
              <a:t>. He </a:t>
            </a:r>
            <a:r>
              <a:rPr lang="de-CH" u="sng" dirty="0" err="1" smtClean="0"/>
              <a:t>learns</a:t>
            </a:r>
            <a:r>
              <a:rPr lang="de-CH" dirty="0" smtClean="0"/>
              <a:t> </a:t>
            </a:r>
            <a:r>
              <a:rPr lang="de-CH" dirty="0" err="1" smtClean="0"/>
              <a:t>quick</a:t>
            </a:r>
            <a:r>
              <a:rPr lang="de-CH" b="1" dirty="0" err="1" smtClean="0"/>
              <a:t>ly</a:t>
            </a:r>
            <a:r>
              <a:rPr lang="de-CH" dirty="0" smtClean="0"/>
              <a:t>.</a:t>
            </a:r>
          </a:p>
          <a:p>
            <a:pPr marL="0" indent="0">
              <a:buNone/>
            </a:pPr>
            <a:r>
              <a:rPr lang="de-CH" dirty="0"/>
              <a:t>	</a:t>
            </a:r>
            <a:r>
              <a:rPr lang="de-CH" i="1" dirty="0" smtClean="0"/>
              <a:t>quick			</a:t>
            </a:r>
            <a:r>
              <a:rPr lang="de-CH" i="1" dirty="0" smtClean="0">
                <a:sym typeface="Wingdings" panose="05000000000000000000" pitchFamily="2" charset="2"/>
              </a:rPr>
              <a:t>		quick-</a:t>
            </a:r>
            <a:r>
              <a:rPr lang="de-CH" i="1" dirty="0" err="1" smtClean="0">
                <a:sym typeface="Wingdings" panose="05000000000000000000" pitchFamily="2" charset="2"/>
              </a:rPr>
              <a:t>ly</a:t>
            </a:r>
            <a:endParaRPr lang="de-CH" i="1" dirty="0" smtClean="0"/>
          </a:p>
          <a:p>
            <a:r>
              <a:rPr lang="de-CH" dirty="0" smtClean="0"/>
              <a:t>Sandra </a:t>
            </a:r>
            <a:r>
              <a:rPr lang="de-CH" dirty="0" err="1" smtClean="0"/>
              <a:t>is</a:t>
            </a:r>
            <a:r>
              <a:rPr lang="de-CH" dirty="0" smtClean="0"/>
              <a:t> a </a:t>
            </a:r>
            <a:r>
              <a:rPr lang="de-CH" dirty="0" err="1" smtClean="0"/>
              <a:t>careful</a:t>
            </a:r>
            <a:r>
              <a:rPr lang="de-CH" dirty="0" smtClean="0"/>
              <a:t> </a:t>
            </a:r>
            <a:r>
              <a:rPr lang="de-CH" dirty="0" err="1" smtClean="0"/>
              <a:t>reader</a:t>
            </a:r>
            <a:r>
              <a:rPr lang="de-CH" dirty="0" smtClean="0"/>
              <a:t>. </a:t>
            </a:r>
            <a:r>
              <a:rPr lang="de-CH" dirty="0" err="1" smtClean="0"/>
              <a:t>She</a:t>
            </a:r>
            <a:r>
              <a:rPr lang="de-CH" dirty="0" smtClean="0"/>
              <a:t> </a:t>
            </a:r>
            <a:r>
              <a:rPr lang="de-CH" u="sng" dirty="0" err="1" smtClean="0"/>
              <a:t>reads</a:t>
            </a:r>
            <a:r>
              <a:rPr lang="de-CH" dirty="0" smtClean="0"/>
              <a:t> </a:t>
            </a:r>
            <a:r>
              <a:rPr lang="de-CH" dirty="0" err="1" smtClean="0"/>
              <a:t>careful</a:t>
            </a:r>
            <a:r>
              <a:rPr lang="de-CH" b="1" dirty="0" err="1" smtClean="0"/>
              <a:t>ly</a:t>
            </a:r>
            <a:r>
              <a:rPr lang="de-CH" dirty="0" smtClean="0"/>
              <a:t>.</a:t>
            </a:r>
          </a:p>
          <a:p>
            <a:pPr marL="0" indent="0">
              <a:buNone/>
            </a:pPr>
            <a:r>
              <a:rPr lang="de-CH" dirty="0"/>
              <a:t>	</a:t>
            </a:r>
            <a:r>
              <a:rPr lang="de-CH" i="1" dirty="0" err="1" smtClean="0"/>
              <a:t>careful</a:t>
            </a:r>
            <a:r>
              <a:rPr lang="de-CH" i="1" dirty="0" smtClean="0"/>
              <a:t>		</a:t>
            </a:r>
            <a:r>
              <a:rPr lang="de-CH" i="1" dirty="0" smtClean="0">
                <a:sym typeface="Wingdings" panose="05000000000000000000" pitchFamily="2" charset="2"/>
              </a:rPr>
              <a:t>		</a:t>
            </a:r>
            <a:r>
              <a:rPr lang="de-CH" i="1" dirty="0" err="1" smtClean="0">
                <a:sym typeface="Wingdings" panose="05000000000000000000" pitchFamily="2" charset="2"/>
              </a:rPr>
              <a:t>careful-ly</a:t>
            </a:r>
            <a:endParaRPr lang="de-CH" i="1" dirty="0" smtClean="0"/>
          </a:p>
          <a:p>
            <a:r>
              <a:rPr lang="de-CH" dirty="0" smtClean="0"/>
              <a:t>Jack </a:t>
            </a:r>
            <a:r>
              <a:rPr lang="de-CH" dirty="0" err="1" smtClean="0"/>
              <a:t>likes</a:t>
            </a:r>
            <a:r>
              <a:rPr lang="de-CH" dirty="0" smtClean="0"/>
              <a:t> </a:t>
            </a:r>
            <a:r>
              <a:rPr lang="de-CH" dirty="0" err="1" smtClean="0"/>
              <a:t>slow</a:t>
            </a:r>
            <a:r>
              <a:rPr lang="de-CH" dirty="0" smtClean="0"/>
              <a:t> </a:t>
            </a:r>
            <a:r>
              <a:rPr lang="de-CH" dirty="0" err="1" smtClean="0"/>
              <a:t>food</a:t>
            </a:r>
            <a:r>
              <a:rPr lang="de-CH" dirty="0" smtClean="0"/>
              <a:t>. He </a:t>
            </a:r>
            <a:r>
              <a:rPr lang="de-CH" u="sng" dirty="0" err="1" smtClean="0"/>
              <a:t>eats</a:t>
            </a:r>
            <a:r>
              <a:rPr lang="de-CH" dirty="0" smtClean="0"/>
              <a:t> </a:t>
            </a:r>
            <a:r>
              <a:rPr lang="de-CH" dirty="0" err="1" smtClean="0"/>
              <a:t>slowly</a:t>
            </a:r>
            <a:r>
              <a:rPr lang="de-CH" dirty="0" smtClean="0"/>
              <a:t>.</a:t>
            </a:r>
          </a:p>
          <a:p>
            <a:pPr marL="0" indent="0">
              <a:buNone/>
            </a:pPr>
            <a:r>
              <a:rPr lang="de-CH" dirty="0"/>
              <a:t>	</a:t>
            </a:r>
            <a:r>
              <a:rPr lang="de-CH" i="1" dirty="0" err="1" smtClean="0"/>
              <a:t>slow</a:t>
            </a:r>
            <a:r>
              <a:rPr lang="de-CH" i="1" dirty="0" smtClean="0"/>
              <a:t>			</a:t>
            </a:r>
            <a:r>
              <a:rPr lang="de-CH" i="1" dirty="0" smtClean="0">
                <a:sym typeface="Wingdings" panose="05000000000000000000" pitchFamily="2" charset="2"/>
              </a:rPr>
              <a:t>		</a:t>
            </a:r>
            <a:r>
              <a:rPr lang="de-CH" i="1" dirty="0" err="1" smtClean="0">
                <a:sym typeface="Wingdings" panose="05000000000000000000" pitchFamily="2" charset="2"/>
              </a:rPr>
              <a:t>slow-</a:t>
            </a:r>
            <a:r>
              <a:rPr lang="de-CH" b="1" i="1" dirty="0" err="1" smtClean="0">
                <a:sym typeface="Wingdings" panose="05000000000000000000" pitchFamily="2" charset="2"/>
              </a:rPr>
              <a:t>ly</a:t>
            </a:r>
            <a:endParaRPr lang="de-CH" b="1" i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E799-09BD-43F4-9AD9-5989B75C115A}" type="slidenum">
              <a:rPr lang="de-CH" smtClean="0"/>
              <a:pPr/>
              <a:t>9</a:t>
            </a:fld>
            <a:endParaRPr lang="de-CH"/>
          </a:p>
        </p:txBody>
      </p:sp>
      <p:pic>
        <p:nvPicPr>
          <p:cNvPr id="5" name="Bild 4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328" y="217700"/>
            <a:ext cx="1121664" cy="472440"/>
          </a:xfrm>
          <a:prstGeom prst="rect">
            <a:avLst/>
          </a:prstGeom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English Basics: adjectives, adverbs, comparison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7422102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673</Words>
  <Application>Microsoft Macintosh PowerPoint</Application>
  <PresentationFormat>Bildschirmpräsentation (4:3)</PresentationFormat>
  <Paragraphs>183</Paragraphs>
  <Slides>20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Larissa</vt:lpstr>
      <vt:lpstr>Grundlagen Englisch  - adjectives and adverbs - comparison </vt:lpstr>
      <vt:lpstr>adjectives &amp; adverbs</vt:lpstr>
      <vt:lpstr>Adjectives on -ing and -ed </vt:lpstr>
      <vt:lpstr>Adjectives &amp; Adverbs</vt:lpstr>
      <vt:lpstr>Adjectives &amp; Adverbs (2)</vt:lpstr>
      <vt:lpstr>Adjectives &amp; Adverbs (3)</vt:lpstr>
      <vt:lpstr>Adjectives &amp; Adverbs (4)</vt:lpstr>
      <vt:lpstr>Adjectives &amp; Adverbs (4)</vt:lpstr>
      <vt:lpstr>Adjectives &amp; Adverbs </vt:lpstr>
      <vt:lpstr>Adjectives &amp; Adverbs (2)</vt:lpstr>
      <vt:lpstr>Adjectives: comparative</vt:lpstr>
      <vt:lpstr>Adjectives: comparative (2)</vt:lpstr>
      <vt:lpstr>Adjectives: comparative (3)</vt:lpstr>
      <vt:lpstr>your turn!! </vt:lpstr>
      <vt:lpstr>Adjectives: superlatives</vt:lpstr>
      <vt:lpstr>Adjectives: superlatives (2)</vt:lpstr>
      <vt:lpstr>Adjectives: superlative (3)</vt:lpstr>
      <vt:lpstr>Comparison</vt:lpstr>
      <vt:lpstr>your turn!! </vt:lpstr>
      <vt:lpstr>Speaking exercise </vt:lpstr>
    </vt:vector>
  </TitlesOfParts>
  <Company>WKS KV Bildung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WKS KV Bildung</dc:creator>
  <cp:lastModifiedBy>Philipp Brunner</cp:lastModifiedBy>
  <cp:revision>29</cp:revision>
  <cp:lastPrinted>2014-11-28T21:14:41Z</cp:lastPrinted>
  <dcterms:created xsi:type="dcterms:W3CDTF">2014-12-12T07:27:10Z</dcterms:created>
  <dcterms:modified xsi:type="dcterms:W3CDTF">2017-03-23T13:50:47Z</dcterms:modified>
</cp:coreProperties>
</file>