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8" r:id="rId3"/>
    <p:sldId id="280" r:id="rId4"/>
    <p:sldId id="281" r:id="rId5"/>
    <p:sldId id="282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7" autoAdjust="0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126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1DBC8-839D-644C-B5EE-0B304EF424BE}" type="datetimeFigureOut">
              <a:rPr lang="de-DE" smtClean="0"/>
              <a:pPr/>
              <a:t>30.03.17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ADC70-2F88-EC40-A75B-9D07C6861F1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389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05F71-5E94-4749-96D8-F00E33FB3135}" type="datetimeFigureOut">
              <a:rPr lang="de-DE" smtClean="0"/>
              <a:pPr/>
              <a:t>30.03.17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AD0EB-022E-0945-80DF-88DFE942E8A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9574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AD0EB-022E-0945-80DF-88DFE942E8A5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002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7C9B0-7868-514D-BCB8-213C2EB7C6AF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Verb patterns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92E7-53F1-124D-84C6-9DE8FD5AEA56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Verb patterns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BC96-2922-E041-81FF-F2087F287F77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Verb patterns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5D663-7AEA-4446-8681-94D03518D658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Verb patterns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6FC6-65F8-9142-AFD5-6B92C9CA012F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Verb patterns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04C0-08AB-3348-BE0E-18AA397B1A47}" type="datetime1">
              <a:rPr lang="de-CH" smtClean="0"/>
              <a:t>30.03.17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Verb patterns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6E97-A48C-B44C-B607-2316AE335A94}" type="datetime1">
              <a:rPr lang="de-CH" smtClean="0"/>
              <a:t>30.03.17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Verb patterns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5798-2F52-E041-A7C7-A43AC743C152}" type="datetime1">
              <a:rPr lang="de-CH" smtClean="0"/>
              <a:t>30.03.17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Verb patterns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AD36-B73E-7642-BDC6-1B1E868BFB9D}" type="datetime1">
              <a:rPr lang="de-CH" smtClean="0"/>
              <a:t>30.03.17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Verb patterns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EBA1C-3008-7B49-9EF8-6E79592416B8}" type="datetime1">
              <a:rPr lang="de-CH" smtClean="0"/>
              <a:t>30.03.17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Verb patterns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6BCD-3771-9848-B881-90AB79BECE23}" type="datetime1">
              <a:rPr lang="de-CH" smtClean="0"/>
              <a:t>30.03.17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Verb patterns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E9A05-2049-C640-A1F0-D459B4B20DD5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Englisch Grundlagen, Verb patterns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696996" y="1488604"/>
            <a:ext cx="7846640" cy="3134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Grundlagen Englisch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alt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de-DE" altLang="de-DE" sz="4000" noProof="0" dirty="0" smtClean="0">
                <a:latin typeface="+mj-lt"/>
                <a:ea typeface="+mj-ea"/>
                <a:cs typeface="+mj-cs"/>
              </a:rPr>
              <a:t>Verb </a:t>
            </a:r>
            <a:r>
              <a:rPr lang="de-DE" altLang="de-DE" sz="4000" noProof="0" dirty="0" err="1" smtClean="0">
                <a:latin typeface="+mj-lt"/>
                <a:ea typeface="+mj-ea"/>
                <a:cs typeface="+mj-cs"/>
              </a:rPr>
              <a:t>patterns</a:t>
            </a:r>
            <a:endParaRPr lang="de-DE" altLang="de-DE" sz="4000" noProof="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4000" b="0" u="none" strike="noStrike" kern="1200" cap="none" spc="0" normalizeH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5" name="Untertitel 2"/>
          <p:cNvSpPr txBox="1">
            <a:spLocks/>
          </p:cNvSpPr>
          <p:nvPr/>
        </p:nvSpPr>
        <p:spPr>
          <a:xfrm>
            <a:off x="1419916" y="5518079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HFW Bern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Philipp Brunner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Verb patterns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Verbs </a:t>
            </a:r>
            <a:r>
              <a:rPr lang="de-DE" sz="3200" b="1" dirty="0" err="1" smtClean="0"/>
              <a:t>followed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by</a:t>
            </a:r>
            <a:r>
              <a:rPr lang="de-DE" sz="3200" b="1" dirty="0" smtClean="0"/>
              <a:t> </a:t>
            </a:r>
            <a:r>
              <a:rPr lang="de-DE" sz="3200" b="1" i="1" dirty="0" smtClean="0"/>
              <a:t>–</a:t>
            </a:r>
            <a:r>
              <a:rPr lang="de-DE" sz="3200" b="1" i="1" dirty="0" err="1" smtClean="0"/>
              <a:t>ing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or</a:t>
            </a:r>
            <a:r>
              <a:rPr lang="de-DE" sz="3200" b="1" dirty="0" smtClean="0"/>
              <a:t> </a:t>
            </a:r>
            <a:r>
              <a:rPr lang="de-DE" sz="3200" b="1" i="1" dirty="0" err="1" smtClean="0"/>
              <a:t>to</a:t>
            </a:r>
            <a:r>
              <a:rPr lang="de-DE" sz="3200" b="1" i="1" dirty="0" smtClean="0"/>
              <a:t> + </a:t>
            </a:r>
            <a:r>
              <a:rPr lang="de-DE" sz="3200" b="1" i="1" dirty="0" err="1" smtClean="0"/>
              <a:t>infinitive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7749597" cy="388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Grammar Book, Unit 31, p70-71</a:t>
            </a:r>
          </a:p>
          <a:p>
            <a:endParaRPr lang="en-GB" sz="1400" i="1" dirty="0" smtClean="0"/>
          </a:p>
          <a:p>
            <a:pPr>
              <a:lnSpc>
                <a:spcPct val="200000"/>
              </a:lnSpc>
            </a:pPr>
            <a:r>
              <a:rPr lang="en-GB" sz="2800" dirty="0" smtClean="0"/>
              <a:t>A	</a:t>
            </a:r>
            <a:r>
              <a:rPr lang="en-GB" sz="2800" b="1" dirty="0" smtClean="0"/>
              <a:t>Introduction</a:t>
            </a:r>
          </a:p>
          <a:p>
            <a:pPr>
              <a:lnSpc>
                <a:spcPct val="200000"/>
              </a:lnSpc>
            </a:pPr>
            <a:r>
              <a:rPr lang="en-GB" sz="2800" dirty="0" smtClean="0"/>
              <a:t>B	</a:t>
            </a:r>
            <a:r>
              <a:rPr lang="en-GB" sz="2800" b="1" dirty="0" smtClean="0"/>
              <a:t>Verb + </a:t>
            </a:r>
            <a:r>
              <a:rPr lang="en-GB" sz="2800" b="1" i="1" dirty="0" smtClean="0"/>
              <a:t>-</a:t>
            </a:r>
            <a:r>
              <a:rPr lang="en-GB" sz="2800" b="1" i="1" dirty="0" err="1" smtClean="0"/>
              <a:t>ing</a:t>
            </a:r>
            <a:endParaRPr lang="en-GB" sz="2800" b="1" dirty="0" smtClean="0"/>
          </a:p>
          <a:p>
            <a:pPr>
              <a:lnSpc>
                <a:spcPct val="200000"/>
              </a:lnSpc>
            </a:pPr>
            <a:r>
              <a:rPr lang="en-GB" sz="2800" dirty="0" smtClean="0"/>
              <a:t>C	</a:t>
            </a:r>
            <a:r>
              <a:rPr lang="en-GB" sz="2800" b="1" dirty="0" smtClean="0"/>
              <a:t>Verb + to + infinitive</a:t>
            </a:r>
          </a:p>
          <a:p>
            <a:pPr>
              <a:lnSpc>
                <a:spcPct val="130000"/>
              </a:lnSpc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2786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Verb patterns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Verbs </a:t>
            </a:r>
            <a:r>
              <a:rPr lang="de-DE" sz="3200" b="1" dirty="0" err="1" smtClean="0"/>
              <a:t>followed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by</a:t>
            </a:r>
            <a:r>
              <a:rPr lang="de-DE" sz="3200" b="1" dirty="0" smtClean="0"/>
              <a:t> </a:t>
            </a:r>
            <a:r>
              <a:rPr lang="de-DE" sz="3200" b="1" i="1" dirty="0" smtClean="0"/>
              <a:t>–</a:t>
            </a:r>
            <a:r>
              <a:rPr lang="de-DE" sz="3200" b="1" i="1" dirty="0" err="1" smtClean="0"/>
              <a:t>ing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or</a:t>
            </a:r>
            <a:r>
              <a:rPr lang="de-DE" sz="3200" b="1" dirty="0" smtClean="0"/>
              <a:t> </a:t>
            </a:r>
            <a:r>
              <a:rPr lang="de-DE" sz="3200" b="1" i="1" dirty="0" err="1" smtClean="0"/>
              <a:t>to</a:t>
            </a:r>
            <a:r>
              <a:rPr lang="de-DE" sz="3200" b="1" i="1" dirty="0" smtClean="0"/>
              <a:t> + </a:t>
            </a:r>
            <a:r>
              <a:rPr lang="de-DE" sz="3200" b="1" i="1" dirty="0" err="1" smtClean="0"/>
              <a:t>infinitive</a:t>
            </a:r>
            <a:r>
              <a:rPr lang="de-DE" sz="3200" b="1" i="1" dirty="0" smtClean="0"/>
              <a:t> </a:t>
            </a:r>
            <a:r>
              <a:rPr lang="de-DE" sz="3200" b="1" dirty="0" smtClean="0"/>
              <a:t>(2)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7749597" cy="388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Grammar Book, Unit 32, p72-73</a:t>
            </a:r>
          </a:p>
          <a:p>
            <a:endParaRPr lang="en-GB" sz="1400" i="1" dirty="0" smtClean="0"/>
          </a:p>
          <a:p>
            <a:pPr>
              <a:lnSpc>
                <a:spcPct val="200000"/>
              </a:lnSpc>
            </a:pPr>
            <a:r>
              <a:rPr lang="en-GB" sz="2800" dirty="0" smtClean="0"/>
              <a:t>A	</a:t>
            </a:r>
            <a:r>
              <a:rPr lang="en-GB" sz="2800" b="1" dirty="0" smtClean="0"/>
              <a:t>Verb + </a:t>
            </a:r>
            <a:r>
              <a:rPr lang="en-GB" sz="2800" b="1" i="1" dirty="0" smtClean="0"/>
              <a:t>-</a:t>
            </a:r>
            <a:r>
              <a:rPr lang="en-GB" sz="2800" b="1" i="1" dirty="0" err="1" smtClean="0"/>
              <a:t>ing</a:t>
            </a:r>
            <a:r>
              <a:rPr lang="en-GB" sz="2800" b="1" i="1" dirty="0" smtClean="0"/>
              <a:t> </a:t>
            </a:r>
            <a:r>
              <a:rPr lang="en-GB" sz="2800" b="1" dirty="0" smtClean="0"/>
              <a:t> or </a:t>
            </a:r>
            <a:r>
              <a:rPr lang="en-GB" sz="2800" b="1" i="1" dirty="0" smtClean="0"/>
              <a:t>to + infinitive</a:t>
            </a:r>
            <a:r>
              <a:rPr lang="en-GB" sz="2800" b="1" dirty="0" smtClean="0"/>
              <a:t>: change in meaning</a:t>
            </a:r>
          </a:p>
          <a:p>
            <a:pPr>
              <a:lnSpc>
                <a:spcPct val="200000"/>
              </a:lnSpc>
            </a:pPr>
            <a:r>
              <a:rPr lang="en-GB" sz="2800" dirty="0" smtClean="0"/>
              <a:t>B	</a:t>
            </a:r>
            <a:r>
              <a:rPr lang="en-GB" sz="2600" b="1" dirty="0"/>
              <a:t>Verb + </a:t>
            </a:r>
            <a:r>
              <a:rPr lang="en-GB" sz="2600" b="1" i="1" dirty="0"/>
              <a:t>-</a:t>
            </a:r>
            <a:r>
              <a:rPr lang="en-GB" sz="2600" b="1" i="1" dirty="0" err="1"/>
              <a:t>ing</a:t>
            </a:r>
            <a:r>
              <a:rPr lang="en-GB" sz="2600" b="1" i="1" dirty="0"/>
              <a:t> </a:t>
            </a:r>
            <a:r>
              <a:rPr lang="en-GB" sz="2600" b="1" dirty="0"/>
              <a:t> or </a:t>
            </a:r>
            <a:r>
              <a:rPr lang="en-GB" sz="2600" b="1" i="1" dirty="0"/>
              <a:t>to + infinitive</a:t>
            </a:r>
            <a:r>
              <a:rPr lang="en-GB" sz="2600" b="1" dirty="0"/>
              <a:t>: </a:t>
            </a:r>
            <a:r>
              <a:rPr lang="en-GB" sz="2600" b="1" u="sng" dirty="0" smtClean="0"/>
              <a:t>no </a:t>
            </a:r>
            <a:r>
              <a:rPr lang="en-GB" sz="2600" b="1" dirty="0" smtClean="0"/>
              <a:t>change </a:t>
            </a:r>
            <a:r>
              <a:rPr lang="en-GB" sz="2600" b="1" dirty="0"/>
              <a:t>in meaning</a:t>
            </a:r>
          </a:p>
          <a:p>
            <a:pPr>
              <a:lnSpc>
                <a:spcPct val="200000"/>
              </a:lnSpc>
            </a:pPr>
            <a:r>
              <a:rPr lang="en-GB" sz="2800" dirty="0" smtClean="0"/>
              <a:t>C	</a:t>
            </a:r>
            <a:r>
              <a:rPr lang="en-GB" sz="2800" b="1" dirty="0" smtClean="0"/>
              <a:t>Phrases with </a:t>
            </a:r>
            <a:r>
              <a:rPr lang="en-GB" sz="2800" b="1" i="1" dirty="0" smtClean="0"/>
              <a:t>to + -</a:t>
            </a:r>
            <a:r>
              <a:rPr lang="en-GB" sz="2800" b="1" i="1" dirty="0" err="1" smtClean="0"/>
              <a:t>ing</a:t>
            </a:r>
            <a:r>
              <a:rPr lang="en-GB" sz="2800" b="1" i="1" dirty="0" smtClean="0"/>
              <a:t> </a:t>
            </a:r>
            <a:r>
              <a:rPr lang="en-GB" sz="2800" b="1" dirty="0" smtClean="0"/>
              <a:t>(</a:t>
            </a:r>
            <a:r>
              <a:rPr lang="en-GB" sz="2800" b="1" i="1" dirty="0" smtClean="0"/>
              <a:t>to</a:t>
            </a:r>
            <a:r>
              <a:rPr lang="en-GB" sz="2800" b="1" dirty="0" smtClean="0"/>
              <a:t> = preposition)</a:t>
            </a:r>
          </a:p>
          <a:p>
            <a:pPr>
              <a:lnSpc>
                <a:spcPct val="130000"/>
              </a:lnSpc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9849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Verb patterns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Verbs </a:t>
            </a:r>
            <a:r>
              <a:rPr lang="de-DE" sz="3200" b="1" dirty="0" err="1" smtClean="0"/>
              <a:t>and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objects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7749597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Grammar Book, Unit 33, p74-75</a:t>
            </a:r>
          </a:p>
          <a:p>
            <a:endParaRPr lang="en-GB" sz="1400" i="1" dirty="0" smtClean="0"/>
          </a:p>
          <a:p>
            <a:pPr>
              <a:lnSpc>
                <a:spcPct val="200000"/>
              </a:lnSpc>
            </a:pPr>
            <a:r>
              <a:rPr lang="en-GB" sz="2800" dirty="0" smtClean="0"/>
              <a:t>A	</a:t>
            </a:r>
            <a:r>
              <a:rPr lang="en-GB" sz="2800" b="1" dirty="0" smtClean="0"/>
              <a:t>transitive and intransitive verbs</a:t>
            </a:r>
          </a:p>
          <a:p>
            <a:pPr>
              <a:lnSpc>
                <a:spcPct val="200000"/>
              </a:lnSpc>
            </a:pPr>
            <a:r>
              <a:rPr lang="en-GB" sz="2800" dirty="0" smtClean="0"/>
              <a:t>B	</a:t>
            </a:r>
            <a:r>
              <a:rPr lang="en-GB" sz="2600" b="1" dirty="0" smtClean="0"/>
              <a:t>Verbs with two objects</a:t>
            </a:r>
            <a:endParaRPr lang="en-GB" sz="2600" b="1" dirty="0"/>
          </a:p>
          <a:p>
            <a:pPr>
              <a:lnSpc>
                <a:spcPct val="200000"/>
              </a:lnSpc>
            </a:pPr>
            <a:r>
              <a:rPr lang="en-GB" sz="2800" dirty="0" smtClean="0"/>
              <a:t>C	</a:t>
            </a:r>
            <a:r>
              <a:rPr lang="en-GB" sz="2800" b="1" dirty="0" smtClean="0"/>
              <a:t>Verb + object + to + infinitive</a:t>
            </a:r>
          </a:p>
          <a:p>
            <a:pPr>
              <a:lnSpc>
                <a:spcPct val="200000"/>
              </a:lnSpc>
            </a:pPr>
            <a:r>
              <a:rPr lang="en-GB" sz="2800" dirty="0" smtClean="0"/>
              <a:t>D	</a:t>
            </a:r>
            <a:r>
              <a:rPr lang="en-GB" sz="2800" b="1" dirty="0" smtClean="0"/>
              <a:t>Make/let + object + infinitive (without </a:t>
            </a:r>
            <a:r>
              <a:rPr lang="en-GB" sz="2800" b="1" i="1" dirty="0" smtClean="0"/>
              <a:t>to</a:t>
            </a:r>
            <a:r>
              <a:rPr lang="en-GB" sz="2800" b="1" dirty="0" smtClean="0"/>
              <a:t>)</a:t>
            </a:r>
            <a:endParaRPr lang="en-GB" sz="2800" dirty="0" smtClean="0"/>
          </a:p>
          <a:p>
            <a:pPr>
              <a:lnSpc>
                <a:spcPct val="130000"/>
              </a:lnSpc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2959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Verb patterns</a:t>
            </a:r>
            <a:endParaRPr lang="de-DE"/>
          </a:p>
        </p:txBody>
      </p:sp>
      <p:pic>
        <p:nvPicPr>
          <p:cNvPr id="3" name="Bild 2" descr="hfwbern_logo1_c_3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04" y="120885"/>
            <a:ext cx="1121664" cy="4724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0370" y="498593"/>
            <a:ext cx="7676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The </a:t>
            </a:r>
            <a:r>
              <a:rPr lang="de-DE" sz="3200" b="1" i="1" dirty="0" smtClean="0"/>
              <a:t>–</a:t>
            </a:r>
            <a:r>
              <a:rPr lang="de-DE" sz="3200" b="1" i="1" dirty="0" err="1" smtClean="0"/>
              <a:t>ing</a:t>
            </a:r>
            <a:r>
              <a:rPr lang="de-DE" sz="3200" b="1" i="1" dirty="0" smtClean="0"/>
              <a:t> </a:t>
            </a:r>
            <a:r>
              <a:rPr lang="de-DE" sz="3200" b="1" dirty="0" smtClean="0"/>
              <a:t>form</a:t>
            </a:r>
            <a:endParaRPr lang="de-DE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470370" y="1241396"/>
            <a:ext cx="7749597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Grammar Book, Unit 34, p76-77</a:t>
            </a:r>
          </a:p>
          <a:p>
            <a:endParaRPr lang="en-GB" sz="1400" i="1" dirty="0" smtClean="0"/>
          </a:p>
          <a:p>
            <a:pPr>
              <a:lnSpc>
                <a:spcPct val="200000"/>
              </a:lnSpc>
            </a:pPr>
            <a:r>
              <a:rPr lang="en-GB" sz="2800" dirty="0" smtClean="0"/>
              <a:t>A	</a:t>
            </a:r>
            <a:r>
              <a:rPr lang="en-GB" sz="2800" b="1" i="1" dirty="0" smtClean="0"/>
              <a:t>-</a:t>
            </a:r>
            <a:r>
              <a:rPr lang="en-GB" sz="2800" b="1" i="1" dirty="0" err="1" smtClean="0"/>
              <a:t>ing</a:t>
            </a:r>
            <a:r>
              <a:rPr lang="en-GB" sz="2800" b="1" i="1" dirty="0" smtClean="0"/>
              <a:t> </a:t>
            </a:r>
            <a:r>
              <a:rPr lang="en-GB" sz="2800" b="1" dirty="0" smtClean="0"/>
              <a:t>form as a noun</a:t>
            </a:r>
          </a:p>
          <a:p>
            <a:pPr>
              <a:lnSpc>
                <a:spcPct val="200000"/>
              </a:lnSpc>
            </a:pPr>
            <a:r>
              <a:rPr lang="en-GB" sz="2800" dirty="0" smtClean="0"/>
              <a:t>B	</a:t>
            </a:r>
            <a:r>
              <a:rPr lang="en-GB" sz="2600" b="1" i="1" dirty="0" smtClean="0"/>
              <a:t>-</a:t>
            </a:r>
            <a:r>
              <a:rPr lang="en-GB" sz="2600" b="1" i="1" dirty="0" err="1" smtClean="0"/>
              <a:t>ing</a:t>
            </a:r>
            <a:r>
              <a:rPr lang="en-GB" sz="2600" b="1" i="1" dirty="0" smtClean="0"/>
              <a:t> </a:t>
            </a:r>
            <a:r>
              <a:rPr lang="en-GB" sz="2600" b="1" dirty="0" smtClean="0"/>
              <a:t>form as an adjective</a:t>
            </a:r>
            <a:endParaRPr lang="en-GB" sz="2600" b="1" i="1" dirty="0"/>
          </a:p>
          <a:p>
            <a:pPr>
              <a:lnSpc>
                <a:spcPct val="200000"/>
              </a:lnSpc>
            </a:pPr>
            <a:r>
              <a:rPr lang="en-GB" sz="2800" dirty="0" smtClean="0"/>
              <a:t>C	</a:t>
            </a:r>
            <a:r>
              <a:rPr lang="en-GB" sz="2800" b="1" i="1" dirty="0" smtClean="0"/>
              <a:t>-</a:t>
            </a:r>
            <a:r>
              <a:rPr lang="en-GB" sz="2800" b="1" i="1" dirty="0" err="1" smtClean="0"/>
              <a:t>ing</a:t>
            </a:r>
            <a:r>
              <a:rPr lang="en-GB" sz="2800" b="1" dirty="0" smtClean="0"/>
              <a:t> form after a preposition</a:t>
            </a:r>
            <a:endParaRPr lang="en-GB" sz="2800" b="1" i="1" dirty="0" smtClean="0"/>
          </a:p>
          <a:p>
            <a:pPr>
              <a:lnSpc>
                <a:spcPct val="200000"/>
              </a:lnSpc>
            </a:pPr>
            <a:r>
              <a:rPr lang="en-GB" sz="2800" dirty="0" smtClean="0"/>
              <a:t>D	</a:t>
            </a:r>
            <a:r>
              <a:rPr lang="en-GB" sz="2800" b="1" i="1" dirty="0" smtClean="0"/>
              <a:t>-</a:t>
            </a:r>
            <a:r>
              <a:rPr lang="en-GB" sz="2800" b="1" i="1" dirty="0" err="1" smtClean="0"/>
              <a:t>ing</a:t>
            </a:r>
            <a:r>
              <a:rPr lang="en-GB" sz="2800" b="1" i="1" dirty="0" smtClean="0"/>
              <a:t> </a:t>
            </a:r>
            <a:r>
              <a:rPr lang="en-GB" sz="2800" b="1" dirty="0" smtClean="0"/>
              <a:t>form that begins a clause</a:t>
            </a:r>
            <a:endParaRPr lang="en-GB" sz="2800" i="1" dirty="0" smtClean="0"/>
          </a:p>
          <a:p>
            <a:pPr>
              <a:lnSpc>
                <a:spcPct val="130000"/>
              </a:lnSpc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940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Macintosh PowerPoint</Application>
  <PresentationFormat>Bildschirmpräsentation (4:3)</PresentationFormat>
  <Paragraphs>39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Philipp Brunner</dc:creator>
  <cp:lastModifiedBy>Philipp Brunner</cp:lastModifiedBy>
  <cp:revision>97</cp:revision>
  <cp:lastPrinted>2015-08-02T13:47:51Z</cp:lastPrinted>
  <dcterms:created xsi:type="dcterms:W3CDTF">2014-12-12T07:25:03Z</dcterms:created>
  <dcterms:modified xsi:type="dcterms:W3CDTF">2017-03-30T10:51:17Z</dcterms:modified>
</cp:coreProperties>
</file>